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97" r:id="rId2"/>
    <p:sldId id="398" r:id="rId3"/>
    <p:sldId id="470" r:id="rId4"/>
    <p:sldId id="399" r:id="rId5"/>
    <p:sldId id="400" r:id="rId6"/>
    <p:sldId id="401" r:id="rId7"/>
    <p:sldId id="402" r:id="rId8"/>
    <p:sldId id="403" r:id="rId9"/>
    <p:sldId id="387" r:id="rId10"/>
    <p:sldId id="439" r:id="rId11"/>
    <p:sldId id="432" r:id="rId12"/>
    <p:sldId id="405" r:id="rId13"/>
    <p:sldId id="407" r:id="rId14"/>
    <p:sldId id="406" r:id="rId15"/>
    <p:sldId id="408" r:id="rId16"/>
    <p:sldId id="410" r:id="rId17"/>
    <p:sldId id="411" r:id="rId18"/>
    <p:sldId id="412" r:id="rId19"/>
    <p:sldId id="359" r:id="rId20"/>
    <p:sldId id="372" r:id="rId21"/>
    <p:sldId id="375" r:id="rId22"/>
    <p:sldId id="376" r:id="rId23"/>
    <p:sldId id="393" r:id="rId24"/>
    <p:sldId id="378" r:id="rId25"/>
    <p:sldId id="379" r:id="rId26"/>
    <p:sldId id="440" r:id="rId27"/>
    <p:sldId id="383" r:id="rId28"/>
    <p:sldId id="374" r:id="rId29"/>
    <p:sldId id="381" r:id="rId30"/>
    <p:sldId id="382" r:id="rId31"/>
    <p:sldId id="373" r:id="rId32"/>
    <p:sldId id="435" r:id="rId33"/>
    <p:sldId id="467" r:id="rId34"/>
    <p:sldId id="468" r:id="rId35"/>
    <p:sldId id="436" r:id="rId36"/>
    <p:sldId id="437" r:id="rId37"/>
    <p:sldId id="414" r:id="rId38"/>
    <p:sldId id="466" r:id="rId39"/>
    <p:sldId id="413" r:id="rId40"/>
    <p:sldId id="469"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微软雅黑" panose="020B0503020204020204" pitchFamily="34" charset="-122"/>
      <p:regular r:id="rId47"/>
      <p:bold r:id="rId48"/>
    </p:embeddedFont>
    <p:embeddedFont>
      <p:font typeface="MS PGothic" panose="020B0600070205080204" pitchFamily="34" charset="-128"/>
      <p:regular r:id="rId49"/>
    </p:embeddedFont>
    <p:embeddedFont>
      <p:font typeface="Microsoft JhengHei" panose="020B0604030504040204" pitchFamily="34" charset="-120"/>
      <p:regular r:id="rId50"/>
      <p:bold r:id="rId51"/>
    </p:embeddedFont>
    <p:embeddedFont>
      <p:font typeface="Calibri Light" panose="020F0302020204030204" pitchFamily="34" charset="0"/>
      <p:regular r:id="rId52"/>
      <p:italic r:id="rId53"/>
    </p:embeddedFont>
    <p:embeddedFont>
      <p:font typeface="等线" panose="02010600030101010101" charset="-122"/>
      <p:regular r:id="rId54"/>
      <p:bold r:id="rId55"/>
    </p:embeddedFont>
  </p:embeddedFontLst>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36">
          <p15:clr>
            <a:srgbClr val="A4A3A4"/>
          </p15:clr>
        </p15:guide>
        <p15:guide id="2" pos="383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姚凯" initials="姚凯"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99FF99"/>
    <a:srgbClr val="CC0066"/>
    <a:srgbClr val="CCFF66"/>
    <a:srgbClr val="99CC00"/>
    <a:srgbClr val="CCFF99"/>
    <a:srgbClr val="A3B61E"/>
    <a:srgbClr val="C00000"/>
    <a:srgbClr val="FF00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51" autoAdjust="0"/>
    <p:restoredTop sz="86443" autoAdjust="0"/>
  </p:normalViewPr>
  <p:slideViewPr>
    <p:cSldViewPr snapToGrid="0">
      <p:cViewPr varScale="1">
        <p:scale>
          <a:sx n="111" d="100"/>
          <a:sy n="111" d="100"/>
        </p:scale>
        <p:origin x="138" y="192"/>
      </p:cViewPr>
      <p:guideLst>
        <p:guide orient="horz" pos="2136"/>
        <p:guide pos="383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16" y="78"/>
      </p:cViewPr>
      <p:guideLst/>
    </p:cSldViewPr>
  </p:notes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buFont typeface="Arial" panose="020B0604020202020204" pitchFamily="34" charset="0"/>
              <a:buNone/>
              <a:defRPr sz="1200"/>
            </a:lvl1pPr>
          </a:lstStyle>
          <a:p>
            <a:pPr>
              <a:defRPr/>
            </a:pPr>
            <a:fld id="{7CC28D2E-9B70-4631-A6DF-B7B6DD457FC7}" type="datetimeFigureOut">
              <a:rPr lang="zh-CN" altLang="en-US"/>
              <a:t>2017/10/18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buFont typeface="Arial" panose="020B0604020202020204" pitchFamily="34" charset="0"/>
              <a:buNone/>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buFont typeface="Arial" panose="020B0604020202020204" pitchFamily="34" charset="0"/>
              <a:buNone/>
              <a:defRPr sz="1200"/>
            </a:lvl1pPr>
          </a:lstStyle>
          <a:p>
            <a:pPr>
              <a:defRPr/>
            </a:pPr>
            <a:fld id="{53CC675E-4F04-4699-B3A0-B121A190B26F}" type="slidenum">
              <a:rPr lang="zh-CN" altLang="en-US"/>
              <a:t>‹#›</a:t>
            </a:fld>
            <a:endParaRPr lang="zh-CN" altLang="en-US"/>
          </a:p>
        </p:txBody>
      </p:sp>
    </p:spTree>
    <p:extLst>
      <p:ext uri="{BB962C8B-B14F-4D97-AF65-F5344CB8AC3E}">
        <p14:creationId xmlns:p14="http://schemas.microsoft.com/office/powerpoint/2010/main" val="2379728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ln>
        </p:spPr>
      </p:sp>
      <p:sp>
        <p:nvSpPr>
          <p:cNvPr id="28675" name="备注占位符 2"/>
          <p:cNvSpPr>
            <a:spLocks noGrp="1"/>
          </p:cNvSpPr>
          <p:nvPr>
            <p:ph type="body" idx="1"/>
          </p:nvPr>
        </p:nvSpPr>
        <p:spPr bwMode="auto">
          <a:noFill/>
        </p:spPr>
        <p:txBody>
          <a:bodyPr wrap="square" numCol="1" anchor="t" anchorCtr="0" compatLnSpc="1"/>
          <a:lstStyle/>
          <a:p>
            <a:endParaRPr lang="zh-CN" altLang="en-US"/>
          </a:p>
        </p:txBody>
      </p:sp>
      <p:sp>
        <p:nvSpPr>
          <p:cNvPr id="28676" name="灯片编号占位符 3"/>
          <p:cNvSpPr>
            <a:spLocks noGrp="1"/>
          </p:cNvSpPr>
          <p:nvPr>
            <p:ph type="sldNum" sz="quarter" idx="5"/>
          </p:nvPr>
        </p:nvSpPr>
        <p:spPr bwMode="auto">
          <a:noFill/>
          <a:ln>
            <a:miter lim="800000"/>
          </a:ln>
        </p:spPr>
        <p:txBody>
          <a:bodyPr wrap="square" numCol="1" anchorCtr="0" compatLnSpc="1"/>
          <a:lstStyle/>
          <a:p>
            <a:pPr>
              <a:buFont typeface="Arial" panose="020B0604020202020204" pitchFamily="34" charset="0"/>
              <a:buNone/>
            </a:pPr>
            <a:fld id="{9FD84ABA-923B-4CF8-A41E-FD8A1177A14B}" type="slidenum">
              <a:rPr lang="zh-CN" altLang="en-US" smtClean="0"/>
              <a:t>1</a:t>
            </a:fld>
            <a:endParaRPr lang="zh-CN" altLang="en-US"/>
          </a:p>
        </p:txBody>
      </p:sp>
    </p:spTree>
    <p:extLst>
      <p:ext uri="{BB962C8B-B14F-4D97-AF65-F5344CB8AC3E}">
        <p14:creationId xmlns:p14="http://schemas.microsoft.com/office/powerpoint/2010/main" val="163074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3CC675E-4F04-4699-B3A0-B121A190B26F}" type="slidenum">
              <a:rPr lang="zh-CN" altLang="en-US" smtClean="0"/>
              <a:t>2</a:t>
            </a:fld>
            <a:endParaRPr lang="zh-CN" altLang="en-US"/>
          </a:p>
        </p:txBody>
      </p:sp>
    </p:spTree>
    <p:extLst>
      <p:ext uri="{BB962C8B-B14F-4D97-AF65-F5344CB8AC3E}">
        <p14:creationId xmlns:p14="http://schemas.microsoft.com/office/powerpoint/2010/main" val="94313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F6772A-BFB6-47E5-84E9-115BD061CCDE}" type="slidenum">
              <a:rPr lang="zh-CN" altLang="en-US" smtClean="0">
                <a:solidFill>
                  <a:prstClr val="black"/>
                </a:solidFill>
              </a:rPr>
              <a:t>4</a:t>
            </a:fld>
            <a:endParaRPr lang="zh-CN" altLang="en-US">
              <a:solidFill>
                <a:prstClr val="black"/>
              </a:solidFill>
            </a:endParaRPr>
          </a:p>
        </p:txBody>
      </p:sp>
    </p:spTree>
    <p:extLst>
      <p:ext uri="{BB962C8B-B14F-4D97-AF65-F5344CB8AC3E}">
        <p14:creationId xmlns:p14="http://schemas.microsoft.com/office/powerpoint/2010/main" val="33530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3CC675E-4F04-4699-B3A0-B121A190B26F}" type="slidenum">
              <a:rPr lang="zh-CN" altLang="en-US" smtClean="0"/>
              <a:t>5</a:t>
            </a:fld>
            <a:endParaRPr lang="zh-CN" altLang="en-US"/>
          </a:p>
        </p:txBody>
      </p:sp>
    </p:spTree>
    <p:extLst>
      <p:ext uri="{BB962C8B-B14F-4D97-AF65-F5344CB8AC3E}">
        <p14:creationId xmlns:p14="http://schemas.microsoft.com/office/powerpoint/2010/main" val="31338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3CC675E-4F04-4699-B3A0-B121A190B26F}" type="slidenum">
              <a:rPr lang="zh-CN" altLang="en-US" smtClean="0"/>
              <a:t>12</a:t>
            </a:fld>
            <a:endParaRPr lang="zh-CN" altLang="en-US"/>
          </a:p>
        </p:txBody>
      </p:sp>
    </p:spTree>
    <p:extLst>
      <p:ext uri="{BB962C8B-B14F-4D97-AF65-F5344CB8AC3E}">
        <p14:creationId xmlns:p14="http://schemas.microsoft.com/office/powerpoint/2010/main" val="371019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9343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4963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939AD3A4-CACF-437B-AA9C-AD5783658898}" type="datetime1">
              <a:rPr lang="zh-CN" altLang="en-US"/>
              <a:t>2017/10/18</a:t>
            </a:fld>
            <a:endParaRPr lang="zh-CN" altLang="en-US" sz="1800">
              <a:solidFill>
                <a:schemeClr val="tx1"/>
              </a:solidFill>
              <a:ea typeface="+mn-ea"/>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D8C6AA24-9B0D-488A-BD49-45E885E35A59}" type="slidenum">
              <a:rPr lang="zh-CN" altLang="en-US"/>
              <a:t>‹#›</a:t>
            </a:fld>
            <a:endParaRPr lang="zh-CN" altLang="en-US" sz="1800">
              <a:solidFill>
                <a:schemeClr val="tx1"/>
              </a:solidFill>
              <a:ea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51A3B25C-DC51-4B1A-B5B7-8803BA9A4E7D}" type="datetime1">
              <a:rPr lang="zh-CN" altLang="en-US"/>
              <a:t>2017/10/18</a:t>
            </a:fld>
            <a:endParaRPr lang="zh-CN" altLang="en-US" sz="1800">
              <a:solidFill>
                <a:schemeClr val="tx1"/>
              </a:solidFill>
              <a:ea typeface="+mn-ea"/>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3089F2B4-1ABE-45F7-BA5F-103881E6F878}" type="slidenum">
              <a:rPr lang="zh-CN" altLang="en-US"/>
              <a:t>‹#›</a:t>
            </a:fld>
            <a:endParaRPr lang="zh-CN" altLang="en-US" sz="1800">
              <a:solidFill>
                <a:schemeClr val="tx1"/>
              </a:solidFill>
              <a:ea typeface="+mn-e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3A01DA12-EDBA-4D71-BD68-3DB62D7C9D2F}" type="datetime1">
              <a:rPr lang="zh-CN" altLang="en-US"/>
              <a:t>2017/10/18</a:t>
            </a:fld>
            <a:endParaRPr lang="zh-CN" altLang="en-US" sz="1800">
              <a:solidFill>
                <a:schemeClr val="tx1"/>
              </a:solidFill>
              <a:ea typeface="+mn-ea"/>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983009E5-0DE6-46E6-9157-7478D01BCE3C}" type="slidenum">
              <a:rPr lang="zh-CN" altLang="en-US"/>
              <a:t>‹#›</a:t>
            </a:fld>
            <a:endParaRPr lang="zh-CN" altLang="en-US" sz="1800">
              <a:solidFill>
                <a:schemeClr val="tx1"/>
              </a:solidFill>
              <a:ea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fld id="{6E5D984D-2DE7-4658-9ECF-68001EF613FB}" type="datetime1">
              <a:rPr lang="zh-CN" altLang="en-US"/>
              <a:t>2017/10/18</a:t>
            </a:fld>
            <a:endParaRPr lang="zh-CN" altLang="en-US" sz="1800">
              <a:solidFill>
                <a:schemeClr val="tx1"/>
              </a:solidFill>
              <a:ea typeface="+mn-ea"/>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F3DD41B0-02B5-4E8A-AE26-A4F62C3EB1B6}" type="slidenum">
              <a:rPr lang="zh-CN" altLang="en-US"/>
              <a:t>‹#›</a:t>
            </a:fld>
            <a:endParaRPr lang="zh-CN" altLang="en-US" sz="1800">
              <a:solidFill>
                <a:schemeClr val="tx1"/>
              </a:solidFill>
              <a:ea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3" name="TextBox 12"/>
          <p:cNvSpPr txBox="1"/>
          <p:nvPr userDrawn="1"/>
        </p:nvSpPr>
        <p:spPr>
          <a:xfrm rot="-1260000">
            <a:off x="1511189" y="2896450"/>
            <a:ext cx="9155359" cy="1200329"/>
          </a:xfrm>
          <a:prstGeom prst="rect">
            <a:avLst/>
          </a:prstGeom>
          <a:noFill/>
        </p:spPr>
        <p:txBody>
          <a:bodyPr wrap="square" rtlCol="0">
            <a:spAutoFit/>
          </a:bodyPr>
          <a:lstStyle/>
          <a:p>
            <a:pPr algn="ctr" defTabSz="913765" eaLnBrk="1" fontAlgn="auto" hangingPunct="1">
              <a:spcBef>
                <a:spcPts val="0"/>
              </a:spcBef>
              <a:spcAft>
                <a:spcPts val="0"/>
              </a:spcAft>
              <a:buFontTx/>
              <a:buNone/>
            </a:pPr>
            <a:r>
              <a:rPr lang="zh-CN" altLang="en-US" sz="7200" dirty="0">
                <a:solidFill>
                  <a:prstClr val="white">
                    <a:lumMod val="95000"/>
                  </a:prstClr>
                </a:solidFill>
                <a:latin typeface="Calibri" panose="020F0502020204030204"/>
              </a:rPr>
              <a:t>内部资料，严禁外传</a:t>
            </a:r>
          </a:p>
        </p:txBody>
      </p:sp>
      <p:pic>
        <p:nvPicPr>
          <p:cNvPr id="8" name="图片 7"/>
          <p:cNvPicPr>
            <a:picLocks noChangeAspect="1"/>
          </p:cNvPicPr>
          <p:nvPr userDrawn="1"/>
        </p:nvPicPr>
        <p:blipFill>
          <a:blip r:embed="rId2"/>
          <a:stretch>
            <a:fillRect/>
          </a:stretch>
        </p:blipFill>
        <p:spPr>
          <a:xfrm>
            <a:off x="-1" y="0"/>
            <a:ext cx="12192001" cy="961813"/>
          </a:xfrm>
          <a:prstGeom prst="rect">
            <a:avLst/>
          </a:prstGeom>
        </p:spPr>
      </p:pic>
      <p:sp>
        <p:nvSpPr>
          <p:cNvPr id="2" name="标题 1"/>
          <p:cNvSpPr>
            <a:spLocks noGrp="1"/>
          </p:cNvSpPr>
          <p:nvPr>
            <p:ph type="title"/>
          </p:nvPr>
        </p:nvSpPr>
        <p:spPr>
          <a:xfrm>
            <a:off x="687593" y="9040"/>
            <a:ext cx="10515600" cy="952773"/>
          </a:xfrm>
        </p:spPr>
        <p:txBody>
          <a:bodyPr>
            <a:normAutofit/>
          </a:bodyPr>
          <a:lstStyle>
            <a:lvl1pPr>
              <a:defRPr sz="4000">
                <a:solidFill>
                  <a:schemeClr val="bg1">
                    <a:lumMod val="95000"/>
                  </a:schemeClr>
                </a:solidFill>
              </a:defRPr>
            </a:lvl1pPr>
          </a:lstStyle>
          <a:p>
            <a:r>
              <a:rPr lang="zh-CN" altLang="en-US" dirty="0"/>
              <a:t>单击此处编辑母版标题样式</a:t>
            </a:r>
          </a:p>
        </p:txBody>
      </p:sp>
      <p:sp>
        <p:nvSpPr>
          <p:cNvPr id="3" name="内容占位符 2"/>
          <p:cNvSpPr>
            <a:spLocks noGrp="1"/>
          </p:cNvSpPr>
          <p:nvPr>
            <p:ph idx="1"/>
          </p:nvPr>
        </p:nvSpPr>
        <p:spPr/>
        <p:txBody>
          <a:bodyPr/>
          <a:lstStyle>
            <a:lvl4pPr>
              <a:defRPr/>
            </a:lvl4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r>
              <a:rPr lang="en-US" altLang="zh-CN" dirty="0"/>
              <a:t>		</a:t>
            </a:r>
            <a:endParaRPr lang="zh-CN" altLang="en-US" dirty="0"/>
          </a:p>
          <a:p>
            <a:pPr lvl="4"/>
            <a:r>
              <a:rPr lang="zh-CN" altLang="en-US" dirty="0"/>
              <a:t>第五级</a:t>
            </a:r>
          </a:p>
        </p:txBody>
      </p:sp>
      <p:sp>
        <p:nvSpPr>
          <p:cNvPr id="4" name="日期占位符 3"/>
          <p:cNvSpPr>
            <a:spLocks noGrp="1"/>
          </p:cNvSpPr>
          <p:nvPr>
            <p:ph type="dt" sz="half" idx="10"/>
          </p:nvPr>
        </p:nvSpPr>
        <p:spPr/>
        <p:txBody>
          <a:bodyPr/>
          <a:lstStyle/>
          <a:p>
            <a:fld id="{75893029-AA87-4F77-A66C-E5414952573E}" type="datetimeFigureOut">
              <a:rPr lang="zh-CN" altLang="en-US" smtClean="0">
                <a:solidFill>
                  <a:prstClr val="black">
                    <a:tint val="75000"/>
                  </a:prstClr>
                </a:solidFill>
              </a:rPr>
              <a:t>2017/10/18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4ECCEB1-F6F0-45E2-BD84-174B0FE96A26}" type="slidenum">
              <a:rPr lang="zh-CN" altLang="en-US" smtClean="0">
                <a:solidFill>
                  <a:prstClr val="black">
                    <a:tint val="75000"/>
                  </a:prstClr>
                </a:solidFill>
              </a:rPr>
              <a:t>‹#›</a:t>
            </a:fld>
            <a:endParaRPr lang="zh-CN" altLang="en-US">
              <a:solidFill>
                <a:prstClr val="black">
                  <a:tint val="75000"/>
                </a:prstClr>
              </a:solidFill>
            </a:endParaRPr>
          </a:p>
        </p:txBody>
      </p:sp>
      <p:sp>
        <p:nvSpPr>
          <p:cNvPr id="9" name="TextBox 8">
            <a:hlinkClick r:id="rId3" action="ppaction://hlinksldjump"/>
          </p:cNvPr>
          <p:cNvSpPr txBox="1"/>
          <p:nvPr userDrawn="1"/>
        </p:nvSpPr>
        <p:spPr>
          <a:xfrm>
            <a:off x="11238963" y="1013139"/>
            <a:ext cx="789904" cy="307777"/>
          </a:xfrm>
          <a:prstGeom prst="rect">
            <a:avLst/>
          </a:prstGeom>
          <a:noFill/>
        </p:spPr>
        <p:txBody>
          <a:bodyPr wrap="square" rtlCol="0">
            <a:spAutoFit/>
          </a:bodyPr>
          <a:lstStyle/>
          <a:p>
            <a:pPr defTabSz="913765" eaLnBrk="1" fontAlgn="auto" hangingPunct="1">
              <a:spcBef>
                <a:spcPts val="0"/>
              </a:spcBef>
              <a:spcAft>
                <a:spcPts val="0"/>
              </a:spcAft>
              <a:buFontTx/>
              <a:buNone/>
            </a:pPr>
            <a:r>
              <a:rPr lang="en-US" altLang="zh-CN" sz="1400" dirty="0">
                <a:solidFill>
                  <a:prstClr val="black"/>
                </a:solidFill>
                <a:latin typeface="Calibri" panose="020F0502020204030204"/>
              </a:rPr>
              <a:t>MENU</a:t>
            </a:r>
            <a:endParaRPr lang="zh-CN" altLang="en-US" sz="1400" dirty="0">
              <a:solidFill>
                <a:prstClr val="black"/>
              </a:solidFill>
              <a:latin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893029-AA87-4F77-A66C-E5414952573E}" type="datetimeFigureOut">
              <a:rPr lang="zh-CN" altLang="en-US" smtClean="0">
                <a:solidFill>
                  <a:prstClr val="black">
                    <a:tint val="75000"/>
                  </a:prstClr>
                </a:solidFill>
              </a:rPr>
              <a:t>2017/10/18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4ECCEB1-F6F0-45E2-BD84-174B0FE96A2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C3CD0F46-4CDC-4A35-AE8A-C0BFD8841FBB}" type="datetime1">
              <a:rPr lang="zh-CN" altLang="en-US"/>
              <a:t>2017/10/18</a:t>
            </a:fld>
            <a:endParaRPr lang="zh-CN" altLang="en-US" sz="1800">
              <a:solidFill>
                <a:schemeClr val="tx1"/>
              </a:solidFill>
              <a:ea typeface="+mn-ea"/>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D4CCFFF9-7403-4194-96B4-496C8A496FAD}" type="slidenum">
              <a:rPr lang="zh-CN" altLang="en-US"/>
              <a:t>‹#›</a:t>
            </a:fld>
            <a:endParaRPr lang="zh-CN" altLang="en-US" sz="1800">
              <a:solidFill>
                <a:schemeClr val="tx1"/>
              </a:solidFill>
              <a:ea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p:txBody>
          <a:bodyPr/>
          <a:lstStyle>
            <a:lvl1pPr>
              <a:defRPr/>
            </a:lvl1pPr>
          </a:lstStyle>
          <a:p>
            <a:pPr>
              <a:defRPr/>
            </a:pPr>
            <a:fld id="{FD83B808-75BD-4899-92E5-1988CB2CF709}" type="datetime1">
              <a:rPr lang="zh-CN" altLang="en-US"/>
              <a:t>2017/10/18</a:t>
            </a:fld>
            <a:endParaRPr lang="zh-CN" altLang="en-US" sz="1800">
              <a:solidFill>
                <a:schemeClr val="tx1"/>
              </a:solidFill>
              <a:ea typeface="+mn-ea"/>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5C83CC1A-7B2F-4733-97F4-A562C93424FB}" type="slidenum">
              <a:rPr lang="zh-CN" altLang="en-US"/>
              <a:t>‹#›</a:t>
            </a:fld>
            <a:endParaRPr lang="zh-CN" altLang="en-US" sz="1800">
              <a:solidFill>
                <a:schemeClr val="tx1"/>
              </a:solidFill>
              <a:ea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p:txBody>
          <a:bodyPr/>
          <a:lstStyle>
            <a:lvl1pPr>
              <a:defRPr/>
            </a:lvl1pPr>
          </a:lstStyle>
          <a:p>
            <a:pPr>
              <a:defRPr/>
            </a:pPr>
            <a:fld id="{314C5AE1-B986-47D5-B70D-50F980FD772A}" type="datetime1">
              <a:rPr lang="zh-CN" altLang="en-US"/>
              <a:t>2017/10/18</a:t>
            </a:fld>
            <a:endParaRPr lang="zh-CN" altLang="en-US" sz="1800">
              <a:solidFill>
                <a:schemeClr val="tx1"/>
              </a:solidFill>
              <a:ea typeface="+mn-ea"/>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9027BE1F-8CAB-44D3-95B8-A65D34211CC3}" type="slidenum">
              <a:rPr lang="zh-CN" altLang="en-US"/>
              <a:t>‹#›</a:t>
            </a:fld>
            <a:endParaRPr lang="zh-CN" altLang="en-US" sz="1800">
              <a:solidFill>
                <a:schemeClr val="tx1"/>
              </a:solidFill>
              <a:ea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7"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p:txBody>
          <a:bodyPr/>
          <a:lstStyle>
            <a:lvl1pPr>
              <a:defRPr/>
            </a:lvl1pPr>
          </a:lstStyle>
          <a:p>
            <a:pPr>
              <a:defRPr/>
            </a:pPr>
            <a:fld id="{D399E130-0DA6-46EA-8C8B-8B9C8B12651F}" type="datetime1">
              <a:rPr lang="zh-CN" altLang="en-US"/>
              <a:t>2017/10/18</a:t>
            </a:fld>
            <a:endParaRPr lang="zh-CN" altLang="en-US" sz="1800">
              <a:solidFill>
                <a:schemeClr val="tx1"/>
              </a:solidFill>
              <a:ea typeface="+mn-ea"/>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p:txBody>
          <a:bodyPr/>
          <a:lstStyle>
            <a:lvl1pPr>
              <a:defRPr/>
            </a:lvl1pPr>
          </a:lstStyle>
          <a:p>
            <a:pPr>
              <a:defRPr/>
            </a:pPr>
            <a:fld id="{3CF5D651-9891-46ED-AAB9-2E4F52816544}" type="slidenum">
              <a:rPr lang="zh-CN" altLang="en-US"/>
              <a:t>‹#›</a:t>
            </a:fld>
            <a:endParaRPr lang="zh-CN" altLang="en-US" sz="1800">
              <a:solidFill>
                <a:schemeClr val="tx1"/>
              </a:solidFill>
              <a:ea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fld id="{389185B1-D6D6-484A-98A4-9B32947F8BB6}" type="datetime1">
              <a:rPr lang="zh-CN" altLang="en-US"/>
              <a:t>2017/10/18</a:t>
            </a:fld>
            <a:endParaRPr lang="zh-CN" altLang="en-US" sz="1800">
              <a:solidFill>
                <a:schemeClr val="tx1"/>
              </a:solidFill>
              <a:ea typeface="+mn-ea"/>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3D953FE4-9A0F-43A0-86DF-CA89876C77AC}" type="slidenum">
              <a:rPr lang="zh-CN" altLang="en-US"/>
              <a:t>‹#›</a:t>
            </a:fld>
            <a:endParaRPr lang="zh-CN" altLang="en-US" sz="1800">
              <a:solidFill>
                <a:schemeClr val="tx1"/>
              </a:solidFill>
              <a:ea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16584C7A-A80A-40CD-B014-640C6FC87530}" type="datetime1">
              <a:rPr lang="zh-CN" altLang="en-US"/>
              <a:t>2017/10/18</a:t>
            </a:fld>
            <a:endParaRPr lang="zh-CN" altLang="en-US" sz="1800">
              <a:solidFill>
                <a:schemeClr val="tx1"/>
              </a:solidFill>
              <a:ea typeface="+mn-ea"/>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p:txBody>
          <a:bodyPr/>
          <a:lstStyle>
            <a:lvl1pPr>
              <a:defRPr/>
            </a:lvl1pPr>
          </a:lstStyle>
          <a:p>
            <a:pPr>
              <a:defRPr/>
            </a:pPr>
            <a:fld id="{E1DED8F0-6A89-434A-A67D-B6321D683699}" type="slidenum">
              <a:rPr lang="zh-CN" altLang="en-US"/>
              <a:t>‹#›</a:t>
            </a:fld>
            <a:endParaRPr lang="zh-CN" altLang="en-US" sz="1800">
              <a:solidFill>
                <a:schemeClr val="tx1"/>
              </a:solidFill>
              <a:ea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5" y="273052"/>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3FD3B966-2462-4C2C-9E42-63AC918C3906}" type="datetime1">
              <a:rPr lang="zh-CN" altLang="en-US"/>
              <a:t>2017/10/18</a:t>
            </a:fld>
            <a:endParaRPr lang="zh-CN" altLang="en-US" sz="1800">
              <a:solidFill>
                <a:schemeClr val="tx1"/>
              </a:solidFill>
              <a:ea typeface="+mn-ea"/>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862F8126-4527-49E2-89E6-8A6EE4E33AD8}" type="slidenum">
              <a:rPr lang="zh-CN" altLang="en-US"/>
              <a:t>‹#›</a:t>
            </a:fld>
            <a:endParaRPr lang="zh-CN" altLang="en-US" sz="1800">
              <a:solidFill>
                <a:schemeClr val="tx1"/>
              </a:solidFill>
              <a:ea typeface="+mn-e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1F63B557-F6CA-4F3A-BB73-656FE1761A51}" type="datetime1">
              <a:rPr lang="zh-CN" altLang="en-US"/>
              <a:t>2017/10/18</a:t>
            </a:fld>
            <a:endParaRPr lang="zh-CN" altLang="en-US" sz="1800">
              <a:solidFill>
                <a:schemeClr val="tx1"/>
              </a:solidFill>
              <a:ea typeface="+mn-ea"/>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64784FE6-3E55-4E42-B342-B6696C7DAE85}" type="slidenum">
              <a:rPr lang="zh-CN" altLang="en-US"/>
              <a:t>‹#›</a:t>
            </a:fld>
            <a:endParaRPr lang="zh-CN" altLang="en-US" sz="1800">
              <a:solidFill>
                <a:schemeClr val="tx1"/>
              </a:solidFill>
              <a:ea typeface="+mn-e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6" cstate="print">
            <a:alphaModFix amt="15000"/>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w="9525">
            <a:noFill/>
            <a:bevel/>
          </a:ln>
        </p:spPr>
        <p:txBody>
          <a:bodyPr vert="horz" wrap="square" lIns="91440" tIns="45720" rIns="91440" bIns="45720" numCol="1" anchor="ctr" anchorCtr="0" compatLnSpc="1"/>
          <a:lstStyle/>
          <a:p>
            <a:pPr lvl="0"/>
            <a:r>
              <a:rPr lang="zh-CN" altLang="zh-CN">
                <a:sym typeface="Calibri Light" panose="020F0302020204030204" pitchFamily="34" charset="0"/>
              </a:rPr>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w="9525">
            <a:noFill/>
            <a:bevel/>
          </a:ln>
        </p:spPr>
        <p:txBody>
          <a:bodyPr vert="horz" wrap="square" lIns="91440" tIns="45720" rIns="91440" bIns="45720" numCol="1" anchor="t" anchorCtr="0" compatLnSpc="1"/>
          <a:lstStyle/>
          <a:p>
            <a:pPr lvl="0"/>
            <a:r>
              <a:rPr lang="zh-CN" altLang="zh-CN">
                <a:sym typeface="Calibri" panose="020F0502020204030204" pitchFamily="34" charset="0"/>
              </a:rPr>
              <a:t>单击此处编辑母版文本样式</a:t>
            </a:r>
          </a:p>
          <a:p>
            <a:pPr lvl="1"/>
            <a:r>
              <a:rPr lang="zh-CN" altLang="zh-CN">
                <a:sym typeface="Calibri" panose="020F0502020204030204" pitchFamily="34" charset="0"/>
              </a:rPr>
              <a:t>第二级</a:t>
            </a:r>
          </a:p>
          <a:p>
            <a:pPr lvl="2"/>
            <a:r>
              <a:rPr lang="zh-CN" altLang="zh-CN">
                <a:sym typeface="Calibri" panose="020F0502020204030204" pitchFamily="34" charset="0"/>
              </a:rPr>
              <a:t>第三级</a:t>
            </a:r>
          </a:p>
          <a:p>
            <a:pPr lvl="3"/>
            <a:r>
              <a:rPr lang="zh-CN" altLang="zh-CN">
                <a:sym typeface="Calibri" panose="020F0502020204030204" pitchFamily="34" charset="0"/>
              </a:rPr>
              <a:t>第四级</a:t>
            </a:r>
          </a:p>
          <a:p>
            <a:pPr lvl="4"/>
            <a:r>
              <a:rPr lang="zh-CN" altLang="zh-CN">
                <a:sym typeface="Calibri" panose="020F0502020204030204" pitchFamily="34" charset="0"/>
              </a:rPr>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ea typeface="MS PGothic" panose="020B0600070205080204" pitchFamily="34" charset="-128"/>
                <a:sym typeface="Calibri" panose="020F0502020204030204" pitchFamily="34" charset="0"/>
              </a:defRPr>
            </a:lvl1pPr>
          </a:lstStyle>
          <a:p>
            <a:pPr>
              <a:defRPr/>
            </a:pPr>
            <a:fld id="{B8EC9A92-74B6-4BC5-B5AE-168D526C5559}" type="datetime1">
              <a:rPr lang="zh-CN" altLang="en-US"/>
              <a:t>2017/10/18</a:t>
            </a:fld>
            <a:endParaRPr lang="zh-CN" altLang="en-US" sz="1800">
              <a:solidFill>
                <a:schemeClr val="tx1"/>
              </a:solidFill>
              <a:ea typeface="+mn-ea"/>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ea typeface="MS PGothic" panose="020B0600070205080204" pitchFamily="34" charset="-128"/>
                <a:sym typeface="Calibri" panose="020F0502020204030204" pitchFamily="34" charset="0"/>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ea typeface="MS PGothic" panose="020B0600070205080204" pitchFamily="34" charset="-128"/>
                <a:sym typeface="Calibri" panose="020F0502020204030204" pitchFamily="34" charset="0"/>
              </a:defRPr>
            </a:lvl1pPr>
          </a:lstStyle>
          <a:p>
            <a:pPr>
              <a:defRPr/>
            </a:pPr>
            <a:fld id="{244004BE-2905-4172-878C-F7144669B2A6}" type="slidenum">
              <a:rPr lang="zh-CN" altLang="en-US"/>
              <a:t>‹#›</a:t>
            </a:fld>
            <a:endParaRPr lang="zh-CN" altLang="en-US" sz="1800">
              <a:solidFill>
                <a:schemeClr val="tx1"/>
              </a:solidFill>
              <a:ea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p:txStyles>
    <p:titleStyle>
      <a:lvl1pPr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defTabSz="0"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defTabSz="0"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defTabSz="0"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defTabSz="0"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defTabSz="0"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defTabSz="0"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cce.szu.edu.cn/"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hemeOverride" Target="../theme/themeOverr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hyperlink" Target="http://cce.org.uooconline.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uooconline.co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0" y="2858241"/>
            <a:ext cx="12192000" cy="1188165"/>
          </a:xfrm>
          <a:prstGeom prst="rect">
            <a:avLst/>
          </a:prstGeom>
        </p:spPr>
        <p:txBody>
          <a:bodyPr lIns="121901" tIns="60951" rIns="121901" bIns="60951"/>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defRPr/>
            </a:pPr>
            <a:r>
              <a:rPr lang="zh-CN" altLang="en-US" sz="4800" b="1" dirty="0" smtClean="0">
                <a:latin typeface="微软雅黑" panose="020B0503020204020204" pitchFamily="34" charset="-122"/>
                <a:ea typeface="微软雅黑" panose="020B0503020204020204" pitchFamily="34" charset="-122"/>
                <a:sym typeface="+mn-ea"/>
              </a:rPr>
              <a:t>学生操作</a:t>
            </a:r>
            <a:r>
              <a:rPr lang="zh-CN" altLang="en-US" sz="4800" b="1" dirty="0">
                <a:latin typeface="微软雅黑" panose="020B0503020204020204" pitchFamily="34" charset="-122"/>
                <a:ea typeface="微软雅黑" panose="020B0503020204020204" pitchFamily="34" charset="-122"/>
                <a:sym typeface="+mn-ea"/>
              </a:rPr>
              <a:t>手册</a:t>
            </a:r>
            <a:endParaRPr lang="en-US" altLang="zh-CN" sz="4800" b="1" dirty="0">
              <a:latin typeface="微软雅黑" panose="020B0503020204020204" pitchFamily="34" charset="-122"/>
              <a:ea typeface="微软雅黑" panose="020B0503020204020204" pitchFamily="34" charset="-122"/>
              <a:sym typeface="+mn-ea"/>
            </a:endParaRPr>
          </a:p>
        </p:txBody>
      </p:sp>
      <p:sp>
        <p:nvSpPr>
          <p:cNvPr id="11" name="标题 1"/>
          <p:cNvSpPr txBox="1"/>
          <p:nvPr/>
        </p:nvSpPr>
        <p:spPr>
          <a:xfrm>
            <a:off x="2285678" y="2146161"/>
            <a:ext cx="7614547" cy="648072"/>
          </a:xfrm>
          <a:prstGeom prst="rect">
            <a:avLst/>
          </a:prstGeom>
        </p:spPr>
        <p:txBody>
          <a:bodyPr lIns="121901" tIns="60951" rIns="121901" bIns="60951"/>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defRPr/>
            </a:pPr>
            <a:endParaRPr lang="en-US" altLang="zh-CN" sz="3200" b="1" dirty="0">
              <a:latin typeface="微软雅黑" panose="020B0503020204020204" pitchFamily="34" charset="-122"/>
              <a:ea typeface="微软雅黑" panose="020B0503020204020204" pitchFamily="34" charset="-122"/>
              <a:sym typeface="+mn-ea"/>
            </a:endParaRPr>
          </a:p>
        </p:txBody>
      </p:sp>
      <p:sp>
        <p:nvSpPr>
          <p:cNvPr id="12" name="标题 1"/>
          <p:cNvSpPr txBox="1"/>
          <p:nvPr/>
        </p:nvSpPr>
        <p:spPr>
          <a:xfrm>
            <a:off x="0" y="2082153"/>
            <a:ext cx="12192000" cy="648072"/>
          </a:xfrm>
          <a:prstGeom prst="rect">
            <a:avLst/>
          </a:prstGeom>
        </p:spPr>
        <p:txBody>
          <a:bodyPr lIns="121901" tIns="60951" rIns="121901" bIns="6095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defRPr/>
            </a:pPr>
            <a:r>
              <a:rPr lang="zh-CN" altLang="en-US" sz="4800" b="1" dirty="0" smtClean="0">
                <a:latin typeface="微软雅黑" panose="020B0503020204020204" pitchFamily="34" charset="-122"/>
                <a:ea typeface="微软雅黑" panose="020B0503020204020204" pitchFamily="34" charset="-122"/>
                <a:sym typeface="+mn-ea"/>
              </a:rPr>
              <a:t>优课在线平台</a:t>
            </a:r>
            <a:endParaRPr lang="en-US" altLang="zh-CN" sz="48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4957063" y="4536706"/>
            <a:ext cx="2525050" cy="584775"/>
          </a:xfrm>
          <a:prstGeom prst="rect">
            <a:avLst/>
          </a:prstGeom>
          <a:noFill/>
        </p:spPr>
        <p:txBody>
          <a:bodyPr wrap="none" rtlCol="0">
            <a:spAutoFit/>
          </a:bodyPr>
          <a:lstStyle/>
          <a:p>
            <a:r>
              <a:rPr lang="en-US" altLang="zh-CN" sz="3200" b="1" dirty="0" smtClean="0">
                <a:latin typeface="微软雅黑" panose="020B0503020204020204" pitchFamily="34" charset="-122"/>
                <a:ea typeface="微软雅黑" panose="020B0503020204020204" pitchFamily="34" charset="-122"/>
              </a:rPr>
              <a:t>2017</a:t>
            </a:r>
            <a:r>
              <a:rPr lang="zh-CN" altLang="en-US" sz="3200" b="1" dirty="0" smtClean="0">
                <a:latin typeface="微软雅黑" panose="020B0503020204020204" pitchFamily="34" charset="-122"/>
                <a:ea typeface="微软雅黑" panose="020B0503020204020204" pitchFamily="34" charset="-122"/>
              </a:rPr>
              <a:t>年</a:t>
            </a:r>
            <a:r>
              <a:rPr lang="en-US" altLang="zh-CN" sz="3200" b="1" dirty="0" smtClean="0">
                <a:latin typeface="微软雅黑" panose="020B0503020204020204" pitchFamily="34" charset="-122"/>
                <a:ea typeface="微软雅黑" panose="020B0503020204020204" pitchFamily="34" charset="-122"/>
              </a:rPr>
              <a:t>10</a:t>
            </a:r>
            <a:r>
              <a:rPr lang="zh-CN" altLang="en-US" sz="3200" b="1" dirty="0" smtClean="0">
                <a:latin typeface="微软雅黑" panose="020B0503020204020204" pitchFamily="34" charset="-122"/>
                <a:ea typeface="微软雅黑" panose="020B0503020204020204" pitchFamily="34" charset="-122"/>
              </a:rPr>
              <a:t>月</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2.3</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身份</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验证通过</a:t>
            </a:r>
          </a:p>
        </p:txBody>
      </p:sp>
      <p:pic>
        <p:nvPicPr>
          <p:cNvPr id="13" name="图片 12"/>
          <p:cNvPicPr>
            <a:picLocks noChangeAspect="1"/>
          </p:cNvPicPr>
          <p:nvPr/>
        </p:nvPicPr>
        <p:blipFill>
          <a:blip r:embed="rId2"/>
          <a:stretch>
            <a:fillRect/>
          </a:stretch>
        </p:blipFill>
        <p:spPr>
          <a:xfrm>
            <a:off x="8626" y="687447"/>
            <a:ext cx="12192000" cy="598890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16584C7A-A80A-40CD-B014-640C6FC87530}" type="datetime1">
              <a:rPr lang="zh-CN" altLang="en-US"/>
              <a:t>2017/10/18</a:t>
            </a:fld>
            <a:endParaRPr lang="zh-CN" altLang="en-US" sz="1800">
              <a:solidFill>
                <a:schemeClr val="tx1"/>
              </a:solidFill>
              <a:ea typeface="+mn-ea"/>
            </a:endParaRPr>
          </a:p>
        </p:txBody>
      </p:sp>
      <p:sp>
        <p:nvSpPr>
          <p:cNvPr id="5" name="文本框 36"/>
          <p:cNvSpPr>
            <a:spLocks noChangeArrowheads="1"/>
          </p:cNvSpPr>
          <p:nvPr/>
        </p:nvSpPr>
        <p:spPr bwMode="auto">
          <a:xfrm>
            <a:off x="0" y="11161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2.4</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完善</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资料</a:t>
            </a:r>
          </a:p>
        </p:txBody>
      </p:sp>
      <p:sp>
        <p:nvSpPr>
          <p:cNvPr id="10" name="文本框 9"/>
          <p:cNvSpPr txBox="1"/>
          <p:nvPr/>
        </p:nvSpPr>
        <p:spPr>
          <a:xfrm>
            <a:off x="6850356" y="2965342"/>
            <a:ext cx="4361180" cy="316103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sym typeface="+mn-ea"/>
              </a:rPr>
              <a:t>修改基本资料</a:t>
            </a:r>
            <a:r>
              <a:rPr lang="zh-CN" altLang="en-US" sz="2000" dirty="0">
                <a:latin typeface="微软雅黑" panose="020B0503020204020204" pitchFamily="34" charset="-122"/>
                <a:ea typeface="微软雅黑" panose="020B0503020204020204" pitchFamily="34" charset="-122"/>
                <a:sym typeface="+mn-ea"/>
              </a:rPr>
              <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登录成功后，进入个人中心，</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点</a:t>
            </a:r>
            <a:r>
              <a:rPr lang="zh-CN" altLang="en-US" sz="2000" dirty="0">
                <a:solidFill>
                  <a:srgbClr val="FF0000"/>
                </a:solidFill>
                <a:latin typeface="微软雅黑" panose="020B0503020204020204" pitchFamily="34" charset="-122"/>
                <a:ea typeface="微软雅黑" panose="020B0503020204020204" pitchFamily="34" charset="-122"/>
                <a:sym typeface="+mn-ea"/>
              </a:rPr>
              <a:t>【账号设置】</a:t>
            </a:r>
            <a:r>
              <a:rPr lang="zh-CN" altLang="en-US" sz="2000" dirty="0">
                <a:latin typeface="微软雅黑" panose="020B0503020204020204" pitchFamily="34" charset="-122"/>
                <a:ea typeface="微软雅黑" panose="020B0503020204020204" pitchFamily="34" charset="-122"/>
                <a:sym typeface="+mn-ea"/>
              </a:rPr>
              <a:t>，即可对会员的</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基本资料、登录密码、登录邮箱、</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和第三方账号进行修改。</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
            </a:r>
            <a:br>
              <a:rPr lang="zh-CN" altLang="en-US" sz="2000" dirty="0">
                <a:latin typeface="微软雅黑" panose="020B0503020204020204" pitchFamily="34" charset="-122"/>
                <a:ea typeface="微软雅黑" panose="020B0503020204020204" pitchFamily="34" charset="-122"/>
                <a:sym typeface="+mn-ea"/>
              </a:rPr>
            </a:br>
            <a:r>
              <a:rPr lang="zh-CN" altLang="en-US" sz="2000" b="1" dirty="0">
                <a:latin typeface="微软雅黑" panose="020B0503020204020204" pitchFamily="34" charset="-122"/>
                <a:ea typeface="微软雅黑" panose="020B0503020204020204" pitchFamily="34" charset="-122"/>
                <a:sym typeface="+mn-ea"/>
              </a:rPr>
              <a:t>修改头像</a:t>
            </a:r>
            <a:r>
              <a:rPr lang="zh-CN" altLang="en-US" sz="2000" dirty="0">
                <a:latin typeface="微软雅黑" panose="020B0503020204020204" pitchFamily="34" charset="-122"/>
                <a:ea typeface="微软雅黑" panose="020B0503020204020204" pitchFamily="34" charset="-122"/>
                <a:sym typeface="+mn-ea"/>
              </a:rPr>
              <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在会员中心首页，点大的会员头像，</a:t>
            </a:r>
            <a:br>
              <a:rPr lang="zh-CN" altLang="en-US" sz="2000" dirty="0">
                <a:latin typeface="微软雅黑" panose="020B0503020204020204" pitchFamily="34" charset="-122"/>
                <a:ea typeface="微软雅黑" panose="020B0503020204020204" pitchFamily="34" charset="-122"/>
                <a:sym typeface="+mn-ea"/>
              </a:rPr>
            </a:br>
            <a:r>
              <a:rPr lang="zh-CN" altLang="en-US" sz="2000" dirty="0">
                <a:latin typeface="微软雅黑" panose="020B0503020204020204" pitchFamily="34" charset="-122"/>
                <a:ea typeface="微软雅黑" panose="020B0503020204020204" pitchFamily="34" charset="-122"/>
                <a:sym typeface="+mn-ea"/>
              </a:rPr>
              <a:t>即可对自己的头像进行修改；</a:t>
            </a:r>
            <a:endParaRPr lang="zh-CN" altLang="en-US" sz="2000" dirty="0">
              <a:latin typeface="微软雅黑" panose="020B0503020204020204" pitchFamily="34" charset="-122"/>
              <a:ea typeface="微软雅黑" panose="020B0503020204020204" pitchFamily="34" charset="-122"/>
            </a:endParaRPr>
          </a:p>
          <a:p>
            <a:endParaRPr lang="zh-CN" altLang="en-US" sz="2000" dirty="0"/>
          </a:p>
        </p:txBody>
      </p:sp>
      <p:sp>
        <p:nvSpPr>
          <p:cNvPr id="11" name="矩形 10"/>
          <p:cNvSpPr/>
          <p:nvPr/>
        </p:nvSpPr>
        <p:spPr>
          <a:xfrm>
            <a:off x="1880870" y="3058795"/>
            <a:ext cx="1054735" cy="26098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2" name="矩形 11"/>
          <p:cNvSpPr/>
          <p:nvPr/>
        </p:nvSpPr>
        <p:spPr>
          <a:xfrm>
            <a:off x="3402965" y="2166620"/>
            <a:ext cx="3023870" cy="29400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565" y="968986"/>
            <a:ext cx="3975099" cy="91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3"/>
          <a:stretch>
            <a:fillRect/>
          </a:stretch>
        </p:blipFill>
        <p:spPr>
          <a:xfrm>
            <a:off x="0" y="757943"/>
            <a:ext cx="12192000" cy="650557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
          <p:cNvSpPr>
            <a:spLocks noChangeArrowheads="1"/>
          </p:cNvSpPr>
          <p:nvPr/>
        </p:nvSpPr>
        <p:spPr bwMode="auto">
          <a:xfrm>
            <a:off x="5083175" y="2220913"/>
            <a:ext cx="1811338" cy="1809750"/>
          </a:xfrm>
          <a:prstGeom prst="ellipse">
            <a:avLst/>
          </a:prstGeom>
          <a:solidFill>
            <a:schemeClr val="accent3">
              <a:lumMod val="75000"/>
            </a:schemeClr>
          </a:solidFill>
          <a:ln w="28575">
            <a:solidFill>
              <a:schemeClr val="bg1"/>
            </a:solidFill>
            <a:bevel/>
          </a:ln>
        </p:spPr>
        <p:txBody>
          <a:bodyPr anchor="ctr"/>
          <a:lstStyle/>
          <a:p>
            <a:pPr algn="ctr" eaLnBrk="1" hangingPunct="1"/>
            <a:r>
              <a:rPr lang="en-US" altLang="zh-CN"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6600" dirty="0">
              <a:solidFill>
                <a:schemeClr val="bg1"/>
              </a:solidFill>
            </a:endParaRPr>
          </a:p>
        </p:txBody>
      </p:sp>
      <p:sp>
        <p:nvSpPr>
          <p:cNvPr id="3" name="空心弧 7"/>
          <p:cNvSpPr>
            <a:spLocks noChangeArrowheads="1"/>
          </p:cNvSpPr>
          <p:nvPr/>
        </p:nvSpPr>
        <p:spPr bwMode="auto">
          <a:xfrm rot="7415860">
            <a:off x="4943476" y="2024062"/>
            <a:ext cx="2163762" cy="2163763"/>
          </a:xfrm>
          <a:custGeom>
            <a:avLst/>
            <a:gdLst>
              <a:gd name="T0" fmla="*/ 2147483647 w 21600"/>
              <a:gd name="T1" fmla="*/ 0 h 21600"/>
              <a:gd name="T2" fmla="*/ 2147483647 w 21600"/>
              <a:gd name="T3" fmla="*/ 2147483647 h 21600"/>
              <a:gd name="T4" fmla="*/ 2147483647 w 21600"/>
              <a:gd name="T5" fmla="*/ 478492574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911 h 21600"/>
            </a:gdLst>
            <a:ahLst/>
            <a:cxnLst>
              <a:cxn ang="T8">
                <a:pos x="T0" y="T1"/>
              </a:cxn>
              <a:cxn ang="T9">
                <a:pos x="T2" y="T3"/>
              </a:cxn>
              <a:cxn ang="T10">
                <a:pos x="T4" y="T5"/>
              </a:cxn>
              <a:cxn ang="T11">
                <a:pos x="T6" y="T7"/>
              </a:cxn>
            </a:cxnLst>
            <a:rect l="T12" t="T13" r="T14" b="T15"/>
            <a:pathLst>
              <a:path w="21600" h="21600">
                <a:moveTo>
                  <a:pt x="8788" y="20926"/>
                </a:moveTo>
                <a:cubicBezTo>
                  <a:pt x="3956" y="19966"/>
                  <a:pt x="476" y="15726"/>
                  <a:pt x="476" y="10800"/>
                </a:cubicBezTo>
                <a:cubicBezTo>
                  <a:pt x="476" y="5098"/>
                  <a:pt x="5098" y="476"/>
                  <a:pt x="10800" y="476"/>
                </a:cubicBezTo>
                <a:cubicBezTo>
                  <a:pt x="16501" y="476"/>
                  <a:pt x="21124" y="5098"/>
                  <a:pt x="21124" y="10800"/>
                </a:cubicBezTo>
                <a:cubicBezTo>
                  <a:pt x="21124" y="15726"/>
                  <a:pt x="17643" y="19966"/>
                  <a:pt x="12811" y="20926"/>
                </a:cubicBezTo>
                <a:lnTo>
                  <a:pt x="12904" y="21392"/>
                </a:lnTo>
                <a:cubicBezTo>
                  <a:pt x="17959" y="20388"/>
                  <a:pt x="21600" y="15953"/>
                  <a:pt x="21600" y="10800"/>
                </a:cubicBezTo>
                <a:cubicBezTo>
                  <a:pt x="21600" y="4835"/>
                  <a:pt x="16764" y="0"/>
                  <a:pt x="10800" y="0"/>
                </a:cubicBezTo>
                <a:cubicBezTo>
                  <a:pt x="4835" y="0"/>
                  <a:pt x="0" y="4835"/>
                  <a:pt x="0" y="10800"/>
                </a:cubicBezTo>
                <a:cubicBezTo>
                  <a:pt x="-1" y="15953"/>
                  <a:pt x="3640" y="20388"/>
                  <a:pt x="8695" y="21392"/>
                </a:cubicBezTo>
                <a:lnTo>
                  <a:pt x="8788" y="20926"/>
                </a:lnTo>
                <a:close/>
              </a:path>
            </a:pathLst>
          </a:custGeom>
          <a:solidFill>
            <a:schemeClr val="accent3">
              <a:lumMod val="75000"/>
            </a:schemeClr>
          </a:solidFill>
          <a:ln w="9525">
            <a:noFill/>
            <a:round/>
          </a:ln>
        </p:spPr>
        <p:txBody>
          <a:bodyPr anchor="ctr"/>
          <a:lstStyle/>
          <a:p>
            <a:endParaRPr lang="zh-CN" altLang="en-US"/>
          </a:p>
        </p:txBody>
      </p:sp>
      <p:sp>
        <p:nvSpPr>
          <p:cNvPr id="4" name="空心弧 8"/>
          <p:cNvSpPr>
            <a:spLocks noChangeArrowheads="1"/>
          </p:cNvSpPr>
          <p:nvPr/>
        </p:nvSpPr>
        <p:spPr bwMode="auto">
          <a:xfrm rot="-2323176">
            <a:off x="4687888" y="1825625"/>
            <a:ext cx="2601912" cy="2601913"/>
          </a:xfrm>
          <a:custGeom>
            <a:avLst/>
            <a:gdLst>
              <a:gd name="T0" fmla="*/ 2147483647 w 21600"/>
              <a:gd name="T1" fmla="*/ 0 h 21600"/>
              <a:gd name="T2" fmla="*/ 520877779 w 21600"/>
              <a:gd name="T3" fmla="*/ 2147483647 h 21600"/>
              <a:gd name="T4" fmla="*/ 2147483647 w 21600"/>
              <a:gd name="T5" fmla="*/ 95610173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572" y="10082"/>
                </a:moveTo>
                <a:cubicBezTo>
                  <a:pt x="948" y="4711"/>
                  <a:pt x="5415" y="547"/>
                  <a:pt x="10799" y="547"/>
                </a:cubicBezTo>
                <a:cubicBezTo>
                  <a:pt x="16184" y="546"/>
                  <a:pt x="20651" y="4711"/>
                  <a:pt x="21027" y="10082"/>
                </a:cubicBezTo>
                <a:lnTo>
                  <a:pt x="21573" y="10044"/>
                </a:lnTo>
                <a:cubicBezTo>
                  <a:pt x="21176" y="4386"/>
                  <a:pt x="16471" y="0"/>
                  <a:pt x="10800" y="0"/>
                </a:cubicBezTo>
                <a:cubicBezTo>
                  <a:pt x="5128" y="-1"/>
                  <a:pt x="423" y="4386"/>
                  <a:pt x="26" y="10044"/>
                </a:cubicBezTo>
                <a:lnTo>
                  <a:pt x="572" y="10082"/>
                </a:lnTo>
                <a:close/>
              </a:path>
            </a:pathLst>
          </a:custGeom>
          <a:solidFill>
            <a:schemeClr val="accent3">
              <a:lumMod val="75000"/>
            </a:schemeClr>
          </a:solidFill>
          <a:ln w="9525">
            <a:noFill/>
            <a:round/>
          </a:ln>
        </p:spPr>
        <p:txBody>
          <a:bodyPr anchor="ctr"/>
          <a:lstStyle/>
          <a:p>
            <a:endParaRPr lang="zh-CN" altLang="en-US"/>
          </a:p>
        </p:txBody>
      </p:sp>
      <p:sp>
        <p:nvSpPr>
          <p:cNvPr id="5" name="空心弧 9"/>
          <p:cNvSpPr>
            <a:spLocks noChangeArrowheads="1"/>
          </p:cNvSpPr>
          <p:nvPr/>
        </p:nvSpPr>
        <p:spPr bwMode="auto">
          <a:xfrm rot="9607315">
            <a:off x="4513263" y="1671638"/>
            <a:ext cx="2943225" cy="2941637"/>
          </a:xfrm>
          <a:custGeom>
            <a:avLst/>
            <a:gdLst>
              <a:gd name="T0" fmla="*/ 2147483647 w 21600"/>
              <a:gd name="T1" fmla="*/ 0 h 21600"/>
              <a:gd name="T2" fmla="*/ 490815975 w 21600"/>
              <a:gd name="T3" fmla="*/ 2147483647 h 21600"/>
              <a:gd name="T4" fmla="*/ 2147483647 w 21600"/>
              <a:gd name="T5" fmla="*/ 848686209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361" y="10067"/>
                </a:moveTo>
                <a:cubicBezTo>
                  <a:pt x="746" y="4586"/>
                  <a:pt x="5305" y="336"/>
                  <a:pt x="10799" y="336"/>
                </a:cubicBezTo>
                <a:cubicBezTo>
                  <a:pt x="16294" y="335"/>
                  <a:pt x="20853" y="4586"/>
                  <a:pt x="21238" y="10067"/>
                </a:cubicBezTo>
                <a:lnTo>
                  <a:pt x="21573" y="10044"/>
                </a:lnTo>
                <a:cubicBezTo>
                  <a:pt x="21176" y="4386"/>
                  <a:pt x="16471" y="0"/>
                  <a:pt x="10800" y="0"/>
                </a:cubicBezTo>
                <a:cubicBezTo>
                  <a:pt x="5128" y="-1"/>
                  <a:pt x="423" y="4386"/>
                  <a:pt x="26" y="10044"/>
                </a:cubicBezTo>
                <a:lnTo>
                  <a:pt x="361" y="10067"/>
                </a:lnTo>
                <a:close/>
              </a:path>
            </a:pathLst>
          </a:custGeom>
          <a:solidFill>
            <a:schemeClr val="accent3">
              <a:lumMod val="75000"/>
            </a:schemeClr>
          </a:solidFill>
          <a:ln w="9525">
            <a:noFill/>
            <a:round/>
          </a:ln>
        </p:spPr>
        <p:txBody>
          <a:bodyPr anchor="ctr"/>
          <a:lstStyle/>
          <a:p>
            <a:endParaRPr lang="zh-CN" altLang="en-US"/>
          </a:p>
        </p:txBody>
      </p:sp>
      <p:sp>
        <p:nvSpPr>
          <p:cNvPr id="6" name="等腰三角形 35"/>
          <p:cNvSpPr>
            <a:spLocks noChangeArrowheads="1"/>
          </p:cNvSpPr>
          <p:nvPr/>
        </p:nvSpPr>
        <p:spPr bwMode="auto">
          <a:xfrm>
            <a:off x="5902325" y="4686300"/>
            <a:ext cx="246063" cy="187325"/>
          </a:xfrm>
          <a:prstGeom prst="triangle">
            <a:avLst>
              <a:gd name="adj" fmla="val 50000"/>
            </a:avLst>
          </a:prstGeom>
          <a:solidFill>
            <a:schemeClr val="accent3">
              <a:lumMod val="75000"/>
            </a:schemeClr>
          </a:solidFill>
          <a:ln w="9525">
            <a:noFill/>
            <a:miter lim="800000"/>
          </a:ln>
        </p:spPr>
        <p:txBody>
          <a:bodyPr anchor="ctr"/>
          <a:lstStyle/>
          <a:p>
            <a:pPr algn="ctr" eaLnBrk="1" hangingPunct="1"/>
            <a:endParaRPr lang="zh-CN" altLang="zh-CN">
              <a:solidFill>
                <a:schemeClr val="bg1"/>
              </a:solidFill>
              <a:latin typeface="宋体" panose="02010600030101010101" pitchFamily="2" charset="-122"/>
              <a:sym typeface="宋体" panose="02010600030101010101" pitchFamily="2" charset="-122"/>
            </a:endParaRPr>
          </a:p>
        </p:txBody>
      </p:sp>
      <p:sp>
        <p:nvSpPr>
          <p:cNvPr id="7" name="文本框 36"/>
          <p:cNvSpPr>
            <a:spLocks noChangeArrowheads="1"/>
          </p:cNvSpPr>
          <p:nvPr/>
        </p:nvSpPr>
        <p:spPr bwMode="auto">
          <a:xfrm>
            <a:off x="3779838" y="4900613"/>
            <a:ext cx="4495800" cy="646112"/>
          </a:xfrm>
          <a:prstGeom prst="rect">
            <a:avLst/>
          </a:prstGeom>
          <a:solidFill>
            <a:schemeClr val="accent3">
              <a:lumMod val="75000"/>
            </a:schemeClr>
          </a:solidFill>
          <a:ln w="9525">
            <a:noFill/>
            <a:miter lim="800000"/>
          </a:ln>
        </p:spPr>
        <p:txBody>
          <a:bodyPr>
            <a:spAutoFit/>
          </a:bodyPr>
          <a:lstStyle/>
          <a:p>
            <a:pPr algn="ctr" eaLnBrk="1" hangingPunct="1"/>
            <a:r>
              <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选课</a:t>
            </a:r>
            <a:r>
              <a:rPr lang="en-US" altLang="zh-CN"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&amp;</a:t>
            </a:r>
            <a:r>
              <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退课</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128023" y="918575"/>
            <a:ext cx="11370987" cy="6278642"/>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备注：深圳大学继续教育学院是采取从教务系统后台</a:t>
            </a:r>
            <a:r>
              <a:rPr lang="zh-CN" altLang="en-US"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直接导出学生的课程数据给到优</a:t>
            </a: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课在线公司</a:t>
            </a:r>
            <a:r>
              <a:rPr lang="zh-CN" altLang="en-US"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en-US" altLang="zh-CN" sz="2400" dirty="0" smtClean="0"/>
          </a:p>
          <a:p>
            <a:pPr lvl="0"/>
            <a:r>
              <a:rPr lang="en-US" altLang="zh-CN" sz="2400" dirty="0" smtClean="0"/>
              <a:t>1.</a:t>
            </a:r>
            <a:r>
              <a:rPr lang="zh-CN" altLang="zh-CN" sz="2400" dirty="0" smtClean="0"/>
              <a:t>公共</a:t>
            </a:r>
            <a:r>
              <a:rPr lang="zh-CN" altLang="zh-CN" sz="2400" dirty="0"/>
              <a:t>基础类</a:t>
            </a:r>
            <a:r>
              <a:rPr lang="en-US" altLang="zh-CN" sz="2400" dirty="0"/>
              <a:t>MOOC</a:t>
            </a:r>
            <a:r>
              <a:rPr lang="zh-CN" altLang="zh-CN" sz="2400" dirty="0"/>
              <a:t>和专业类</a:t>
            </a:r>
            <a:r>
              <a:rPr lang="en-US" altLang="zh-CN" sz="2400" dirty="0"/>
              <a:t>MOOC</a:t>
            </a:r>
            <a:r>
              <a:rPr lang="zh-CN" altLang="zh-CN" sz="2400" dirty="0"/>
              <a:t>属必修课程，所以，学生对这两类</a:t>
            </a:r>
            <a:r>
              <a:rPr lang="en-US" altLang="zh-CN" sz="2400" dirty="0"/>
              <a:t>MOOC</a:t>
            </a:r>
            <a:r>
              <a:rPr lang="zh-CN" altLang="zh-CN" sz="2400" dirty="0"/>
              <a:t>不需要选课（继续教育学院教务系统中自动设置），学生只需登录“优课在线”注册，注册成功后应学课程名称会出现在优课在线“个人中心”的“课程中心”</a:t>
            </a:r>
            <a:r>
              <a:rPr lang="zh-CN" altLang="zh-CN" sz="2400" dirty="0" smtClean="0"/>
              <a:t>。</a:t>
            </a:r>
            <a:endParaRPr lang="en-US" altLang="zh-CN" sz="2400" dirty="0" smtClean="0"/>
          </a:p>
          <a:p>
            <a:pPr lvl="0"/>
            <a:endParaRPr lang="en-US" altLang="zh-CN" sz="2400" dirty="0"/>
          </a:p>
          <a:p>
            <a:r>
              <a:rPr lang="en-US" altLang="zh-CN" sz="2400" dirty="0" smtClean="0"/>
              <a:t>2.</a:t>
            </a:r>
            <a:r>
              <a:rPr lang="zh-CN" altLang="zh-CN" sz="2400" b="1" dirty="0"/>
              <a:t>通识类</a:t>
            </a:r>
            <a:r>
              <a:rPr lang="en-US" altLang="zh-CN" sz="2400" b="1" dirty="0"/>
              <a:t>MOOC</a:t>
            </a:r>
            <a:r>
              <a:rPr lang="zh-CN" altLang="zh-CN" sz="2400" b="1" dirty="0"/>
              <a:t>选课路径：</a:t>
            </a:r>
            <a:r>
              <a:rPr lang="zh-CN" altLang="zh-CN" sz="2400" dirty="0"/>
              <a:t>登录深圳大学继续教育学院主页</a:t>
            </a:r>
            <a:r>
              <a:rPr lang="en-US" altLang="zh-CN" sz="2400" dirty="0"/>
              <a:t>(</a:t>
            </a:r>
            <a:r>
              <a:rPr lang="en-US" altLang="zh-CN" sz="2400" dirty="0">
                <a:hlinkClick r:id="rId2"/>
              </a:rPr>
              <a:t>http://cce.szu.edu.cn</a:t>
            </a:r>
            <a:r>
              <a:rPr lang="en-US" altLang="zh-CN" sz="2400" dirty="0"/>
              <a:t>) </a:t>
            </a:r>
            <a:r>
              <a:rPr lang="zh-CN" altLang="zh-CN" sz="2400" dirty="0"/>
              <a:t>→学生登录→“业务办理”中的“通识课程选课” →选课</a:t>
            </a:r>
            <a:r>
              <a:rPr lang="en-US" altLang="zh-CN" sz="2400" dirty="0"/>
              <a:t>/</a:t>
            </a:r>
            <a:r>
              <a:rPr lang="zh-CN" altLang="zh-CN" sz="2400" dirty="0"/>
              <a:t>退课</a:t>
            </a:r>
            <a:r>
              <a:rPr lang="zh-CN" altLang="zh-CN" sz="2400" dirty="0" smtClean="0"/>
              <a:t>。</a:t>
            </a:r>
            <a:endParaRPr lang="en-US" altLang="zh-CN" sz="2400" dirty="0" smtClean="0"/>
          </a:p>
          <a:p>
            <a:endParaRPr lang="en-US" altLang="zh-CN" sz="2400" dirty="0"/>
          </a:p>
          <a:p>
            <a:r>
              <a:rPr lang="en-US" altLang="zh-CN" sz="2400" dirty="0" smtClean="0"/>
              <a:t>3.</a:t>
            </a:r>
            <a:r>
              <a:rPr lang="zh-CN" altLang="zh-CN" sz="2400" dirty="0"/>
              <a:t>学生</a:t>
            </a:r>
            <a:r>
              <a:rPr lang="zh-CN" altLang="zh-CN" sz="2400" dirty="0" smtClean="0"/>
              <a:t>选课</a:t>
            </a:r>
            <a:r>
              <a:rPr lang="zh-CN" altLang="en-US" sz="2400" dirty="0" smtClean="0"/>
              <a:t>（通识课程）</a:t>
            </a:r>
            <a:r>
              <a:rPr lang="zh-CN" altLang="zh-CN" sz="2400" dirty="0" smtClean="0"/>
              <a:t>结束</a:t>
            </a:r>
            <a:r>
              <a:rPr lang="zh-CN" altLang="zh-CN" sz="2400" dirty="0"/>
              <a:t>后，等</a:t>
            </a:r>
            <a:r>
              <a:rPr lang="en-US" altLang="zh-CN" sz="2400" dirty="0"/>
              <a:t>MOOC</a:t>
            </a:r>
            <a:r>
              <a:rPr lang="zh-CN" altLang="zh-CN" sz="2400" dirty="0"/>
              <a:t>正式开课方可上线学习</a:t>
            </a:r>
            <a:r>
              <a:rPr lang="zh-CN" altLang="zh-CN" sz="2400" dirty="0" smtClean="0"/>
              <a:t>：</a:t>
            </a:r>
            <a:endParaRPr lang="en-US" altLang="zh-CN" sz="2400" dirty="0" smtClean="0"/>
          </a:p>
          <a:p>
            <a:r>
              <a:rPr lang="zh-CN" altLang="zh-CN" sz="2400" dirty="0" smtClean="0"/>
              <a:t>公共</a:t>
            </a:r>
            <a:r>
              <a:rPr lang="zh-CN" altLang="zh-CN" sz="2400" dirty="0"/>
              <a:t>基础类和专业类</a:t>
            </a:r>
            <a:r>
              <a:rPr lang="en-US" altLang="zh-CN" sz="2400" dirty="0"/>
              <a:t>MOOC</a:t>
            </a:r>
            <a:r>
              <a:rPr lang="zh-CN" altLang="zh-CN" sz="2400" dirty="0"/>
              <a:t>开课时间为</a:t>
            </a:r>
            <a:r>
              <a:rPr lang="en-US" altLang="zh-CN" sz="2400" dirty="0"/>
              <a:t>2017</a:t>
            </a:r>
            <a:r>
              <a:rPr lang="zh-CN" altLang="zh-CN" sz="2400" dirty="0"/>
              <a:t>年</a:t>
            </a:r>
            <a:r>
              <a:rPr lang="en-US" altLang="zh-CN" sz="2400" dirty="0"/>
              <a:t>9</a:t>
            </a:r>
            <a:r>
              <a:rPr lang="zh-CN" altLang="zh-CN" sz="2400" dirty="0"/>
              <a:t>月</a:t>
            </a:r>
            <a:r>
              <a:rPr lang="en-US" altLang="zh-CN" sz="2400" dirty="0"/>
              <a:t>10</a:t>
            </a:r>
            <a:r>
              <a:rPr lang="zh-CN" altLang="zh-CN" sz="2400" dirty="0"/>
              <a:t>日</a:t>
            </a:r>
            <a:r>
              <a:rPr lang="zh-CN" altLang="zh-CN" sz="2400" dirty="0" smtClean="0"/>
              <a:t>；</a:t>
            </a:r>
            <a:endParaRPr lang="en-US" altLang="zh-CN" sz="2400" dirty="0" smtClean="0"/>
          </a:p>
          <a:p>
            <a:r>
              <a:rPr lang="zh-CN" altLang="zh-CN" sz="2400" dirty="0" smtClean="0"/>
              <a:t>通</a:t>
            </a:r>
            <a:r>
              <a:rPr lang="zh-CN" altLang="zh-CN" sz="2400" dirty="0"/>
              <a:t>识类</a:t>
            </a:r>
            <a:r>
              <a:rPr lang="en-US" altLang="zh-CN" sz="2400" dirty="0"/>
              <a:t>MOOC</a:t>
            </a:r>
            <a:r>
              <a:rPr lang="zh-CN" altLang="zh-CN" sz="2400" dirty="0"/>
              <a:t>开课时间为</a:t>
            </a:r>
            <a:r>
              <a:rPr lang="en-US" altLang="zh-CN" sz="2400" dirty="0"/>
              <a:t>2017</a:t>
            </a:r>
            <a:r>
              <a:rPr lang="zh-CN" altLang="zh-CN" sz="2400" dirty="0"/>
              <a:t>年</a:t>
            </a:r>
            <a:r>
              <a:rPr lang="en-US" altLang="zh-CN" sz="2400" dirty="0"/>
              <a:t>9</a:t>
            </a:r>
            <a:r>
              <a:rPr lang="zh-CN" altLang="zh-CN" sz="2400" dirty="0"/>
              <a:t>月</a:t>
            </a:r>
            <a:r>
              <a:rPr lang="en-US" altLang="zh-CN" sz="2400" dirty="0"/>
              <a:t>19</a:t>
            </a:r>
            <a:r>
              <a:rPr lang="zh-CN" altLang="zh-CN" sz="2400" dirty="0" smtClean="0"/>
              <a:t>日</a:t>
            </a:r>
            <a:r>
              <a:rPr lang="zh-CN" altLang="en-US" sz="2400" dirty="0" smtClean="0"/>
              <a:t>；</a:t>
            </a:r>
            <a:endParaRPr lang="en-US" altLang="zh-CN" sz="2400" dirty="0" smtClean="0"/>
          </a:p>
          <a:p>
            <a:endParaRPr lang="en-US" altLang="zh-CN" sz="2400" dirty="0"/>
          </a:p>
          <a:p>
            <a:r>
              <a:rPr lang="en-US" altLang="zh-CN" sz="2400" dirty="0" smtClean="0"/>
              <a:t>4.</a:t>
            </a:r>
            <a:r>
              <a:rPr lang="zh-CN" altLang="en-US" sz="2400" dirty="0" smtClean="0"/>
              <a:t>关于通识课程，以学生自己在深圳大学继续教育学院的所选课程为准；</a:t>
            </a:r>
            <a:endParaRPr lang="en-US" altLang="zh-CN" sz="2400" dirty="0" smtClean="0"/>
          </a:p>
          <a:p>
            <a:r>
              <a:rPr lang="en-US" altLang="zh-CN" sz="2400" dirty="0"/>
              <a:t> </a:t>
            </a:r>
            <a:r>
              <a:rPr lang="zh-CN" altLang="zh-CN" sz="2400" dirty="0" smtClean="0"/>
              <a:t>公共</a:t>
            </a:r>
            <a:r>
              <a:rPr lang="zh-CN" altLang="zh-CN" sz="2400" dirty="0"/>
              <a:t>基础类</a:t>
            </a:r>
            <a:r>
              <a:rPr lang="en-US" altLang="zh-CN" sz="2400" dirty="0"/>
              <a:t>MOOC</a:t>
            </a:r>
            <a:r>
              <a:rPr lang="zh-CN" altLang="zh-CN" sz="2400" dirty="0"/>
              <a:t>和专业类</a:t>
            </a:r>
            <a:r>
              <a:rPr lang="en-US" altLang="zh-CN" sz="2400" dirty="0"/>
              <a:t>MOOC</a:t>
            </a:r>
            <a:r>
              <a:rPr lang="zh-CN" altLang="zh-CN" sz="2400" dirty="0"/>
              <a:t>属必修</a:t>
            </a:r>
            <a:r>
              <a:rPr lang="zh-CN" altLang="zh-CN" sz="2400" dirty="0" smtClean="0"/>
              <a:t>课程</a:t>
            </a:r>
            <a:r>
              <a:rPr lang="zh-CN" altLang="en-US" sz="2400" dirty="0" smtClean="0"/>
              <a:t>，要与深圳大学继续继续教育学院教务系统中</a:t>
            </a:r>
            <a:r>
              <a:rPr lang="zh-CN" altLang="en-US" sz="2400" dirty="0" smtClean="0">
                <a:latin typeface="+mn-ea"/>
                <a:ea typeface="+mn-ea"/>
              </a:rPr>
              <a:t>教学</a:t>
            </a:r>
            <a:r>
              <a:rPr lang="zh-CN" altLang="en-US" sz="2400" dirty="0">
                <a:latin typeface="+mn-ea"/>
                <a:ea typeface="+mn-ea"/>
              </a:rPr>
              <a:t>计划中的上课信息</a:t>
            </a:r>
            <a:r>
              <a:rPr lang="zh-CN" altLang="en-US" sz="2400" dirty="0" smtClean="0">
                <a:latin typeface="+mn-ea"/>
                <a:ea typeface="+mn-ea"/>
              </a:rPr>
              <a:t>一致。</a:t>
            </a:r>
            <a:endParaRPr lang="zh-CN" altLang="zh-CN" sz="2400" dirty="0">
              <a:latin typeface="+mn-ea"/>
              <a:ea typeface="+mn-ea"/>
            </a:endParaRPr>
          </a:p>
          <a:p>
            <a:pPr lvl="0"/>
            <a:endParaRPr lang="zh-CN" altLang="zh-CN" sz="2400" dirty="0"/>
          </a:p>
        </p:txBody>
      </p:sp>
      <p:sp>
        <p:nvSpPr>
          <p:cNvPr id="13"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3.1 </a:t>
            </a:r>
            <a:r>
              <a:rPr lang="zh-CN" altLang="en-US" sz="36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关于选课的重要说明</a:t>
            </a:r>
            <a:endParaRPr lang="zh-CN" altLang="en-US" sz="3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6"/>
          <p:cNvSpPr>
            <a:spLocks noChangeArrowheads="1"/>
          </p:cNvSpPr>
          <p:nvPr/>
        </p:nvSpPr>
        <p:spPr bwMode="auto">
          <a:xfrm>
            <a:off x="0" y="144632"/>
            <a:ext cx="12192000" cy="923330"/>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3.2</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选课</a:t>
            </a:r>
            <a:endPar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备注：深圳大学继续教育学院是采取从教务系统后台直接导出学生的课程数据给到优课在线公司的，</a:t>
            </a:r>
            <a:r>
              <a:rPr lang="en-US" altLang="zh-CN" sz="16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3.1</a:t>
            </a:r>
            <a:r>
              <a:rPr lang="zh-CN" altLang="en-US" sz="16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有说明</a:t>
            </a:r>
            <a:r>
              <a:rPr lang="zh-CN" altLang="en-US"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0" y="1067962"/>
            <a:ext cx="12192000" cy="5790038"/>
          </a:xfrm>
          <a:prstGeom prst="rect">
            <a:avLst/>
          </a:prstGeom>
        </p:spPr>
      </p:pic>
      <p:sp>
        <p:nvSpPr>
          <p:cNvPr id="10" name="矩形 9"/>
          <p:cNvSpPr/>
          <p:nvPr/>
        </p:nvSpPr>
        <p:spPr>
          <a:xfrm>
            <a:off x="1510665" y="3194865"/>
            <a:ext cx="1348740" cy="39179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1" name="文本框 10"/>
          <p:cNvSpPr txBox="1"/>
          <p:nvPr/>
        </p:nvSpPr>
        <p:spPr>
          <a:xfrm>
            <a:off x="7772399" y="3701578"/>
            <a:ext cx="3726611" cy="1938992"/>
          </a:xfrm>
          <a:prstGeom prst="rect">
            <a:avLst/>
          </a:prstGeom>
          <a:noFill/>
        </p:spPr>
        <p:txBody>
          <a:bodyPr wrap="square" rtlCol="0">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关于课程自己也可以添加，但是所选选课必须要跟自己的教学计划中的上课信息一致（具体的可以凭学号登录深圳大学继续教育学院官网查询），否则是没有学分的</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6" name="椭圆形标注 5"/>
          <p:cNvSpPr/>
          <p:nvPr/>
        </p:nvSpPr>
        <p:spPr bwMode="auto">
          <a:xfrm>
            <a:off x="2963530" y="1722038"/>
            <a:ext cx="3733101" cy="662731"/>
          </a:xfrm>
          <a:prstGeom prst="wedgeEllipseCallout">
            <a:avLst>
              <a:gd name="adj1" fmla="val -56114"/>
              <a:gd name="adj2" fmla="val 77690"/>
            </a:avLst>
          </a:prstGeom>
          <a:solidFill>
            <a:srgbClr val="00B0F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lang="zh-CN" altLang="en-US" b="1" dirty="0" smtClean="0">
                <a:solidFill>
                  <a:srgbClr val="FF0000"/>
                </a:solidFill>
              </a:rPr>
              <a:t>深圳大学继续教育学院</a:t>
            </a:r>
            <a:endParaRPr kumimoji="0" lang="zh-CN" altLang="en-US" sz="1800" b="1" i="0" u="none" strike="noStrike" cap="none" normalizeH="0" baseline="0" dirty="0" smtClean="0">
              <a:ln>
                <a:noFill/>
              </a:ln>
              <a:solidFill>
                <a:srgbClr val="FF0000"/>
              </a:solidFill>
              <a:effectLst/>
            </a:endParaRPr>
          </a:p>
        </p:txBody>
      </p:sp>
      <p:sp>
        <p:nvSpPr>
          <p:cNvPr id="7" name="矩形 6"/>
          <p:cNvSpPr/>
          <p:nvPr/>
        </p:nvSpPr>
        <p:spPr>
          <a:xfrm>
            <a:off x="7772399" y="3701578"/>
            <a:ext cx="3726611" cy="2026361"/>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2518"/>
            <a:ext cx="12192000" cy="6069005"/>
          </a:xfrm>
          <a:prstGeom prst="rect">
            <a:avLst/>
          </a:prstGeom>
        </p:spPr>
      </p:pic>
      <p:sp>
        <p:nvSpPr>
          <p:cNvPr id="19" name="文本框 36"/>
          <p:cNvSpPr>
            <a:spLocks noChangeArrowheads="1"/>
          </p:cNvSpPr>
          <p:nvPr/>
        </p:nvSpPr>
        <p:spPr bwMode="auto">
          <a:xfrm>
            <a:off x="0" y="16187"/>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3.3 </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加入</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课程</a:t>
            </a:r>
          </a:p>
        </p:txBody>
      </p:sp>
      <p:sp>
        <p:nvSpPr>
          <p:cNvPr id="3" name="矩形 2"/>
          <p:cNvSpPr/>
          <p:nvPr/>
        </p:nvSpPr>
        <p:spPr>
          <a:xfrm>
            <a:off x="2298496" y="3970465"/>
            <a:ext cx="4749285" cy="259460"/>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6" name="文本框 5"/>
          <p:cNvSpPr txBox="1"/>
          <p:nvPr/>
        </p:nvSpPr>
        <p:spPr>
          <a:xfrm>
            <a:off x="3463128" y="4307793"/>
            <a:ext cx="3709359" cy="40011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选课前仔细阅读课程基本信息</a:t>
            </a:r>
          </a:p>
        </p:txBody>
      </p:sp>
      <p:sp>
        <p:nvSpPr>
          <p:cNvPr id="10" name="矩形 9"/>
          <p:cNvSpPr/>
          <p:nvPr/>
        </p:nvSpPr>
        <p:spPr>
          <a:xfrm>
            <a:off x="8710295" y="3333466"/>
            <a:ext cx="799836" cy="208004"/>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1" name="直接箭头连接符 10"/>
          <p:cNvCxnSpPr/>
          <p:nvPr/>
        </p:nvCxnSpPr>
        <p:spPr>
          <a:xfrm>
            <a:off x="9495568" y="3423893"/>
            <a:ext cx="1925320" cy="10160"/>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
        <p:nvSpPr>
          <p:cNvPr id="12" name="文本框 11"/>
          <p:cNvSpPr txBox="1"/>
          <p:nvPr/>
        </p:nvSpPr>
        <p:spPr>
          <a:xfrm>
            <a:off x="10686844" y="3414179"/>
            <a:ext cx="1260475" cy="41783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添加关注</a:t>
            </a:r>
          </a:p>
        </p:txBody>
      </p:sp>
      <p:sp>
        <p:nvSpPr>
          <p:cNvPr id="13" name="矩形 12"/>
          <p:cNvSpPr/>
          <p:nvPr/>
        </p:nvSpPr>
        <p:spPr>
          <a:xfrm>
            <a:off x="7172487" y="3294606"/>
            <a:ext cx="1468120" cy="328488"/>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4" name="直接箭头连接符 13"/>
          <p:cNvCxnSpPr/>
          <p:nvPr/>
        </p:nvCxnSpPr>
        <p:spPr>
          <a:xfrm flipH="1" flipV="1">
            <a:off x="7881620" y="1321786"/>
            <a:ext cx="13970" cy="2011680"/>
          </a:xfrm>
          <a:prstGeom prst="straightConnector1">
            <a:avLst/>
          </a:prstGeom>
          <a:solidFill>
            <a:schemeClr val="accent1"/>
          </a:solidFill>
          <a:ln w="34925" cap="flat" cmpd="sng" algn="ctr">
            <a:solidFill>
              <a:srgbClr val="FF0000"/>
            </a:solidFill>
            <a:prstDash val="solid"/>
            <a:round/>
            <a:headEnd type="none" w="med" len="med"/>
            <a:tailEnd type="arrow" w="med" len="med"/>
          </a:ln>
        </p:spPr>
      </p:cxnSp>
      <p:sp>
        <p:nvSpPr>
          <p:cNvPr id="15" name="文本框 14"/>
          <p:cNvSpPr txBox="1"/>
          <p:nvPr/>
        </p:nvSpPr>
        <p:spPr>
          <a:xfrm>
            <a:off x="7216140" y="1044114"/>
            <a:ext cx="1402080" cy="41783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添加课程</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0938" y="674687"/>
            <a:ext cx="12277725" cy="5686425"/>
          </a:xfrm>
          <a:prstGeom prst="rect">
            <a:avLst/>
          </a:prstGeom>
        </p:spPr>
      </p:pic>
      <p:sp>
        <p:nvSpPr>
          <p:cNvPr id="15" name="文本框 36"/>
          <p:cNvSpPr>
            <a:spLocks noChangeArrowheads="1"/>
          </p:cNvSpPr>
          <p:nvPr/>
        </p:nvSpPr>
        <p:spPr bwMode="auto">
          <a:xfrm>
            <a:off x="10938" y="19730"/>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3.4</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查看</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已加入课程</a:t>
            </a:r>
          </a:p>
        </p:txBody>
      </p:sp>
      <p:sp>
        <p:nvSpPr>
          <p:cNvPr id="3" name="矩形 2"/>
          <p:cNvSpPr/>
          <p:nvPr/>
        </p:nvSpPr>
        <p:spPr>
          <a:xfrm>
            <a:off x="2869565" y="1752785"/>
            <a:ext cx="7645400" cy="2218690"/>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4" name="文本框 3"/>
          <p:cNvSpPr txBox="1"/>
          <p:nvPr/>
        </p:nvSpPr>
        <p:spPr>
          <a:xfrm>
            <a:off x="3441940" y="4412345"/>
            <a:ext cx="6193766" cy="1015663"/>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在课程中心查看加入的课程，选课成功</a:t>
            </a:r>
            <a:r>
              <a:rPr lang="zh-CN" altLang="en-US" sz="2000" dirty="0" smtClean="0">
                <a:solidFill>
                  <a:srgbClr val="FF0000"/>
                </a:solidFill>
                <a:latin typeface="微软雅黑" panose="020B0503020204020204" pitchFamily="34" charset="-122"/>
                <a:ea typeface="微软雅黑" panose="020B0503020204020204" pitchFamily="34" charset="-122"/>
              </a:rPr>
              <a:t>！</a:t>
            </a:r>
            <a:endParaRPr lang="en-US" altLang="zh-CN" sz="2000" dirty="0" smtClean="0">
              <a:solidFill>
                <a:srgbClr val="FF0000"/>
              </a:solidFill>
              <a:latin typeface="微软雅黑" panose="020B0503020204020204" pitchFamily="34" charset="-122"/>
              <a:ea typeface="微软雅黑" panose="020B0503020204020204" pitchFamily="34" charset="-122"/>
            </a:endParaRPr>
          </a:p>
          <a:p>
            <a:r>
              <a:rPr lang="zh-CN" altLang="en-US" sz="2000" dirty="0" smtClean="0">
                <a:solidFill>
                  <a:srgbClr val="FF0000"/>
                </a:solidFill>
                <a:latin typeface="微软雅黑" panose="020B0503020204020204" pitchFamily="34" charset="-122"/>
                <a:ea typeface="微软雅黑" panose="020B0503020204020204" pitchFamily="34" charset="-122"/>
              </a:rPr>
              <a:t>课程一定要与深圳大学继续教育学院教务系统里面的上课信息所学课程必须要一致。此点非常重要</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6" name="椭圆形标注 5"/>
          <p:cNvSpPr/>
          <p:nvPr/>
        </p:nvSpPr>
        <p:spPr bwMode="auto">
          <a:xfrm>
            <a:off x="8394058" y="1229898"/>
            <a:ext cx="3733101" cy="662731"/>
          </a:xfrm>
          <a:prstGeom prst="wedgeEllipseCallout">
            <a:avLst>
              <a:gd name="adj1" fmla="val -56114"/>
              <a:gd name="adj2" fmla="val 77690"/>
            </a:avLst>
          </a:prstGeom>
          <a:solidFill>
            <a:srgbClr val="00B0F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lang="zh-CN" altLang="en-US" b="1" dirty="0" smtClean="0">
                <a:solidFill>
                  <a:srgbClr val="FF0000"/>
                </a:solidFill>
              </a:rPr>
              <a:t>深圳大学继续教育学院</a:t>
            </a:r>
            <a:endParaRPr kumimoji="0" lang="zh-CN" altLang="en-US" sz="1800" b="1" i="0" u="none" strike="noStrike" cap="none" normalizeH="0" baseline="0" dirty="0" smtClean="0">
              <a:ln>
                <a:noFill/>
              </a:ln>
              <a:solidFill>
                <a:srgbClr val="FF0000"/>
              </a:solidFill>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3.5</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退</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课</a:t>
            </a:r>
          </a:p>
        </p:txBody>
      </p:sp>
      <p:pic>
        <p:nvPicPr>
          <p:cNvPr id="16" name="图片 15"/>
          <p:cNvPicPr>
            <a:picLocks noChangeAspect="1"/>
          </p:cNvPicPr>
          <p:nvPr/>
        </p:nvPicPr>
        <p:blipFill>
          <a:blip r:embed="rId2"/>
          <a:stretch>
            <a:fillRect/>
          </a:stretch>
        </p:blipFill>
        <p:spPr>
          <a:xfrm>
            <a:off x="-635" y="823595"/>
            <a:ext cx="12193270" cy="6048375"/>
          </a:xfrm>
          <a:prstGeom prst="rect">
            <a:avLst/>
          </a:prstGeom>
        </p:spPr>
      </p:pic>
      <p:sp>
        <p:nvSpPr>
          <p:cNvPr id="17" name="矩形 16"/>
          <p:cNvSpPr/>
          <p:nvPr/>
        </p:nvSpPr>
        <p:spPr>
          <a:xfrm>
            <a:off x="10254615" y="3315335"/>
            <a:ext cx="619760" cy="228600"/>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9" name="文本框 18"/>
          <p:cNvSpPr txBox="1"/>
          <p:nvPr/>
        </p:nvSpPr>
        <p:spPr>
          <a:xfrm>
            <a:off x="10102850" y="3664585"/>
            <a:ext cx="1369060" cy="417830"/>
          </a:xfrm>
          <a:prstGeom prst="rect">
            <a:avLst/>
          </a:prstGeom>
          <a:noFill/>
        </p:spPr>
        <p:txBody>
          <a:bodyPr wrap="square" rtlCol="0">
            <a:spAutoFit/>
          </a:bodyPr>
          <a:lstStyle/>
          <a:p>
            <a:r>
              <a:rPr lang="zh-CN" altLang="en-US" sz="2000">
                <a:solidFill>
                  <a:srgbClr val="FF0000"/>
                </a:solidFill>
                <a:latin typeface="微软雅黑" panose="020B0503020204020204" pitchFamily="34" charset="-122"/>
                <a:ea typeface="微软雅黑" panose="020B0503020204020204" pitchFamily="34" charset="-122"/>
              </a:rPr>
              <a:t>申请退课</a:t>
            </a:r>
          </a:p>
        </p:txBody>
      </p:sp>
      <p:sp>
        <p:nvSpPr>
          <p:cNvPr id="6" name="椭圆形标注 5"/>
          <p:cNvSpPr/>
          <p:nvPr/>
        </p:nvSpPr>
        <p:spPr bwMode="auto">
          <a:xfrm>
            <a:off x="3074571" y="1495335"/>
            <a:ext cx="3733101" cy="662731"/>
          </a:xfrm>
          <a:prstGeom prst="wedgeEllipseCallout">
            <a:avLst>
              <a:gd name="adj1" fmla="val -56114"/>
              <a:gd name="adj2" fmla="val 77690"/>
            </a:avLst>
          </a:prstGeom>
          <a:solidFill>
            <a:srgbClr val="00B0F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lang="zh-CN" altLang="en-US" b="1" dirty="0" smtClean="0">
                <a:solidFill>
                  <a:srgbClr val="FF0000"/>
                </a:solidFill>
              </a:rPr>
              <a:t>深圳大学继续教育学院</a:t>
            </a:r>
            <a:endParaRPr kumimoji="0" lang="zh-CN" altLang="en-US" sz="1800" b="1" i="0" u="none" strike="noStrike" cap="none" normalizeH="0" baseline="0" dirty="0" smtClean="0">
              <a:ln>
                <a:noFill/>
              </a:ln>
              <a:solidFill>
                <a:srgbClr val="FF0000"/>
              </a:solidFill>
              <a:effectLst/>
            </a:endParaRPr>
          </a:p>
        </p:txBody>
      </p:sp>
      <p:pic>
        <p:nvPicPr>
          <p:cNvPr id="2" name="图片 1"/>
          <p:cNvPicPr>
            <a:picLocks noChangeAspect="1"/>
          </p:cNvPicPr>
          <p:nvPr/>
        </p:nvPicPr>
        <p:blipFill>
          <a:blip r:embed="rId3"/>
          <a:stretch>
            <a:fillRect/>
          </a:stretch>
        </p:blipFill>
        <p:spPr>
          <a:xfrm>
            <a:off x="3360729" y="3017933"/>
            <a:ext cx="6893886" cy="233143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367" y="1613440"/>
            <a:ext cx="7192084" cy="4878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558143" y="1151665"/>
            <a:ext cx="7500257" cy="461665"/>
          </a:xfrm>
          <a:prstGeom prst="rect">
            <a:avLst/>
          </a:prstGeom>
        </p:spPr>
        <p:txBody>
          <a:bodyPr wrap="square">
            <a:spAutoFit/>
          </a:bodyPr>
          <a:lstStyle/>
          <a:p>
            <a:pPr algn="ctr">
              <a:spcBef>
                <a:spcPts val="600"/>
              </a:spcBef>
              <a:spcAft>
                <a:spcPts val="600"/>
              </a:spcAft>
            </a:pPr>
            <a:r>
              <a:rPr lang="zh-CN" altLang="en-US" sz="2400" kern="100" dirty="0">
                <a:solidFill>
                  <a:srgbClr val="FF0000"/>
                </a:solidFill>
                <a:latin typeface="等线" panose="02010600030101010101" charset="-122"/>
                <a:ea typeface="微软雅黑" panose="020B0503020204020204" pitchFamily="34" charset="-122"/>
                <a:cs typeface="Times New Roman" panose="02020603050405020304" pitchFamily="18" charset="0"/>
              </a:rPr>
              <a:t>退课后，所有学习记录将被清空，并且无法恢复！！！</a:t>
            </a:r>
            <a:endParaRPr lang="en-US" altLang="zh-CN" sz="2400" kern="100" dirty="0">
              <a:solidFill>
                <a:srgbClr val="FF0000"/>
              </a:solidFill>
              <a:latin typeface="等线" panose="02010600030101010101" charset="-122"/>
              <a:ea typeface="微软雅黑" panose="020B0503020204020204" pitchFamily="34" charset="-122"/>
              <a:cs typeface="Times New Roman" panose="02020603050405020304" pitchFamily="18" charset="0"/>
            </a:endParaRPr>
          </a:p>
        </p:txBody>
      </p:sp>
      <p:sp>
        <p:nvSpPr>
          <p:cNvPr id="7" name="矩形 6"/>
          <p:cNvSpPr/>
          <p:nvPr/>
        </p:nvSpPr>
        <p:spPr>
          <a:xfrm>
            <a:off x="5381860" y="4471628"/>
            <a:ext cx="1403404" cy="191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a:endCxn id="7" idx="3"/>
          </p:cNvCxnSpPr>
          <p:nvPr/>
        </p:nvCxnSpPr>
        <p:spPr>
          <a:xfrm flipH="1">
            <a:off x="6785264" y="4444788"/>
            <a:ext cx="606136" cy="1227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238286" y="3982581"/>
            <a:ext cx="3050848" cy="861774"/>
          </a:xfrm>
          <a:prstGeom prst="rect">
            <a:avLst/>
          </a:prstGeom>
        </p:spPr>
        <p:txBody>
          <a:bodyPr vert="horz" wrap="square">
            <a:spAutoFit/>
          </a:bodyPr>
          <a:lstStyle/>
          <a:p>
            <a:pPr algn="ctr">
              <a:spcBef>
                <a:spcPts val="600"/>
              </a:spcBef>
              <a:spcAft>
                <a:spcPts val="600"/>
              </a:spcAft>
            </a:pPr>
            <a:r>
              <a:rPr lang="zh-CN" altLang="en-US" sz="2000" kern="100" dirty="0">
                <a:latin typeface="等线" panose="02010600030101010101" charset="-122"/>
                <a:ea typeface="微软雅黑" panose="020B0503020204020204" pitchFamily="34" charset="-122"/>
                <a:cs typeface="Times New Roman" panose="02020603050405020304" pitchFamily="18" charset="0"/>
              </a:rPr>
              <a:t>点击“获取验证码”后</a:t>
            </a:r>
            <a:endParaRPr lang="en-US" altLang="zh-CN" sz="2000" kern="100" dirty="0">
              <a:latin typeface="等线" panose="02010600030101010101" charset="-122"/>
              <a:ea typeface="微软雅黑" panose="020B0503020204020204" pitchFamily="34" charset="-122"/>
              <a:cs typeface="Times New Roman" panose="02020603050405020304" pitchFamily="18" charset="0"/>
            </a:endParaRPr>
          </a:p>
          <a:p>
            <a:pPr algn="ctr">
              <a:spcBef>
                <a:spcPts val="600"/>
              </a:spcBef>
              <a:spcAft>
                <a:spcPts val="600"/>
              </a:spcAft>
            </a:pPr>
            <a:r>
              <a:rPr lang="zh-CN" altLang="en-US" sz="2000" kern="100" dirty="0">
                <a:latin typeface="等线" panose="02010600030101010101" charset="-122"/>
                <a:ea typeface="微软雅黑" panose="020B0503020204020204" pitchFamily="34" charset="-122"/>
                <a:cs typeface="Times New Roman" panose="02020603050405020304" pitchFamily="18" charset="0"/>
              </a:rPr>
              <a:t>输入手机收到的验证码</a:t>
            </a:r>
          </a:p>
        </p:txBody>
      </p:sp>
      <p:sp>
        <p:nvSpPr>
          <p:cNvPr id="15" name="文本框 36"/>
          <p:cNvSpPr>
            <a:spLocks noChangeArrowheads="1"/>
          </p:cNvSpPr>
          <p:nvPr/>
        </p:nvSpPr>
        <p:spPr bwMode="auto">
          <a:xfrm>
            <a:off x="-1270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3.6</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退</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课提示</a:t>
            </a:r>
          </a:p>
        </p:txBody>
      </p:sp>
      <p:sp>
        <p:nvSpPr>
          <p:cNvPr id="17" name="矩形 16"/>
          <p:cNvSpPr/>
          <p:nvPr/>
        </p:nvSpPr>
        <p:spPr>
          <a:xfrm>
            <a:off x="5372526" y="4194762"/>
            <a:ext cx="1403404" cy="199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391400" y="3097452"/>
            <a:ext cx="3050848" cy="707886"/>
          </a:xfrm>
          <a:prstGeom prst="rect">
            <a:avLst/>
          </a:prstGeom>
        </p:spPr>
        <p:txBody>
          <a:bodyPr vert="horz" wrap="square">
            <a:spAutoFit/>
          </a:bodyPr>
          <a:lstStyle/>
          <a:p>
            <a:pPr>
              <a:spcBef>
                <a:spcPts val="600"/>
              </a:spcBef>
              <a:spcAft>
                <a:spcPts val="600"/>
              </a:spcAft>
            </a:pPr>
            <a:r>
              <a:rPr lang="zh-CN" altLang="en-US" sz="2000" kern="100" dirty="0">
                <a:latin typeface="等线" panose="02010600030101010101" charset="-122"/>
                <a:ea typeface="微软雅黑" panose="020B0503020204020204" pitchFamily="34" charset="-122"/>
                <a:cs typeface="Times New Roman" panose="02020603050405020304" pitchFamily="18" charset="0"/>
              </a:rPr>
              <a:t>勾选“我已知学习记录将被清空”</a:t>
            </a:r>
          </a:p>
        </p:txBody>
      </p:sp>
      <p:cxnSp>
        <p:nvCxnSpPr>
          <p:cNvPr id="19" name="直接箭头连接符 18"/>
          <p:cNvCxnSpPr/>
          <p:nvPr/>
        </p:nvCxnSpPr>
        <p:spPr>
          <a:xfrm flipH="1">
            <a:off x="6761227" y="3632641"/>
            <a:ext cx="630173" cy="5538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412458" y="4948869"/>
            <a:ext cx="3050848" cy="400110"/>
          </a:xfrm>
          <a:prstGeom prst="rect">
            <a:avLst/>
          </a:prstGeom>
        </p:spPr>
        <p:txBody>
          <a:bodyPr vert="horz" wrap="square">
            <a:spAutoFit/>
          </a:bodyPr>
          <a:lstStyle/>
          <a:p>
            <a:pPr>
              <a:spcBef>
                <a:spcPts val="600"/>
              </a:spcBef>
              <a:spcAft>
                <a:spcPts val="600"/>
              </a:spcAft>
            </a:pPr>
            <a:r>
              <a:rPr lang="zh-CN" altLang="en-US" sz="2000" kern="100" dirty="0">
                <a:latin typeface="等线" panose="02010600030101010101" charset="-122"/>
                <a:ea typeface="微软雅黑" panose="020B0503020204020204" pitchFamily="34" charset="-122"/>
                <a:cs typeface="Times New Roman" panose="02020603050405020304" pitchFamily="18" charset="0"/>
              </a:rPr>
              <a:t>点击确认</a:t>
            </a:r>
          </a:p>
        </p:txBody>
      </p:sp>
      <p:cxnSp>
        <p:nvCxnSpPr>
          <p:cNvPr id="22" name="直接箭头连接符 21"/>
          <p:cNvCxnSpPr/>
          <p:nvPr/>
        </p:nvCxnSpPr>
        <p:spPr>
          <a:xfrm flipH="1" flipV="1">
            <a:off x="5958857" y="4948526"/>
            <a:ext cx="1453601" cy="2791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椭圆 3"/>
          <p:cNvSpPr>
            <a:spLocks noChangeArrowheads="1"/>
          </p:cNvSpPr>
          <p:nvPr/>
        </p:nvSpPr>
        <p:spPr bwMode="auto">
          <a:xfrm>
            <a:off x="5083175" y="2220913"/>
            <a:ext cx="1811338" cy="1809750"/>
          </a:xfrm>
          <a:prstGeom prst="ellipse">
            <a:avLst/>
          </a:prstGeom>
          <a:solidFill>
            <a:schemeClr val="accent3">
              <a:lumMod val="75000"/>
            </a:schemeClr>
          </a:solidFill>
          <a:ln w="28575">
            <a:solidFill>
              <a:schemeClr val="bg1"/>
            </a:solidFill>
            <a:bevel/>
          </a:ln>
        </p:spPr>
        <p:txBody>
          <a:bodyPr anchor="ctr"/>
          <a:lstStyle/>
          <a:p>
            <a:pPr algn="ctr" eaLnBrk="1" hangingPunct="1"/>
            <a:r>
              <a:rPr lang="en-US" altLang="zh-CN"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6600" dirty="0">
              <a:solidFill>
                <a:schemeClr val="bg1"/>
              </a:solidFill>
            </a:endParaRPr>
          </a:p>
        </p:txBody>
      </p:sp>
      <p:sp>
        <p:nvSpPr>
          <p:cNvPr id="9219" name="空心弧 7"/>
          <p:cNvSpPr>
            <a:spLocks noChangeArrowheads="1"/>
          </p:cNvSpPr>
          <p:nvPr/>
        </p:nvSpPr>
        <p:spPr bwMode="auto">
          <a:xfrm rot="7415860">
            <a:off x="4943476" y="2024062"/>
            <a:ext cx="2163762" cy="2163763"/>
          </a:xfrm>
          <a:custGeom>
            <a:avLst/>
            <a:gdLst>
              <a:gd name="T0" fmla="*/ 2147483647 w 21600"/>
              <a:gd name="T1" fmla="*/ 0 h 21600"/>
              <a:gd name="T2" fmla="*/ 2147483647 w 21600"/>
              <a:gd name="T3" fmla="*/ 2147483647 h 21600"/>
              <a:gd name="T4" fmla="*/ 2147483647 w 21600"/>
              <a:gd name="T5" fmla="*/ 478492574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911 h 21600"/>
            </a:gdLst>
            <a:ahLst/>
            <a:cxnLst>
              <a:cxn ang="T8">
                <a:pos x="T0" y="T1"/>
              </a:cxn>
              <a:cxn ang="T9">
                <a:pos x="T2" y="T3"/>
              </a:cxn>
              <a:cxn ang="T10">
                <a:pos x="T4" y="T5"/>
              </a:cxn>
              <a:cxn ang="T11">
                <a:pos x="T6" y="T7"/>
              </a:cxn>
            </a:cxnLst>
            <a:rect l="T12" t="T13" r="T14" b="T15"/>
            <a:pathLst>
              <a:path w="21600" h="21600">
                <a:moveTo>
                  <a:pt x="8788" y="20926"/>
                </a:moveTo>
                <a:cubicBezTo>
                  <a:pt x="3956" y="19966"/>
                  <a:pt x="476" y="15726"/>
                  <a:pt x="476" y="10800"/>
                </a:cubicBezTo>
                <a:cubicBezTo>
                  <a:pt x="476" y="5098"/>
                  <a:pt x="5098" y="476"/>
                  <a:pt x="10800" y="476"/>
                </a:cubicBezTo>
                <a:cubicBezTo>
                  <a:pt x="16501" y="476"/>
                  <a:pt x="21124" y="5098"/>
                  <a:pt x="21124" y="10800"/>
                </a:cubicBezTo>
                <a:cubicBezTo>
                  <a:pt x="21124" y="15726"/>
                  <a:pt x="17643" y="19966"/>
                  <a:pt x="12811" y="20926"/>
                </a:cubicBezTo>
                <a:lnTo>
                  <a:pt x="12904" y="21392"/>
                </a:lnTo>
                <a:cubicBezTo>
                  <a:pt x="17959" y="20388"/>
                  <a:pt x="21600" y="15953"/>
                  <a:pt x="21600" y="10800"/>
                </a:cubicBezTo>
                <a:cubicBezTo>
                  <a:pt x="21600" y="4835"/>
                  <a:pt x="16764" y="0"/>
                  <a:pt x="10800" y="0"/>
                </a:cubicBezTo>
                <a:cubicBezTo>
                  <a:pt x="4835" y="0"/>
                  <a:pt x="0" y="4835"/>
                  <a:pt x="0" y="10800"/>
                </a:cubicBezTo>
                <a:cubicBezTo>
                  <a:pt x="-1" y="15953"/>
                  <a:pt x="3640" y="20388"/>
                  <a:pt x="8695" y="21392"/>
                </a:cubicBezTo>
                <a:lnTo>
                  <a:pt x="8788" y="20926"/>
                </a:lnTo>
                <a:close/>
              </a:path>
            </a:pathLst>
          </a:custGeom>
          <a:solidFill>
            <a:schemeClr val="accent3">
              <a:lumMod val="75000"/>
            </a:schemeClr>
          </a:solidFill>
          <a:ln w="9525">
            <a:noFill/>
            <a:round/>
          </a:ln>
        </p:spPr>
        <p:txBody>
          <a:bodyPr anchor="ctr"/>
          <a:lstStyle/>
          <a:p>
            <a:endParaRPr lang="zh-CN" altLang="en-US"/>
          </a:p>
        </p:txBody>
      </p:sp>
      <p:sp>
        <p:nvSpPr>
          <p:cNvPr id="9220" name="空心弧 8"/>
          <p:cNvSpPr>
            <a:spLocks noChangeArrowheads="1"/>
          </p:cNvSpPr>
          <p:nvPr/>
        </p:nvSpPr>
        <p:spPr bwMode="auto">
          <a:xfrm rot="-2323176">
            <a:off x="4687888" y="1825625"/>
            <a:ext cx="2601912" cy="2601913"/>
          </a:xfrm>
          <a:custGeom>
            <a:avLst/>
            <a:gdLst>
              <a:gd name="T0" fmla="*/ 2147483647 w 21600"/>
              <a:gd name="T1" fmla="*/ 0 h 21600"/>
              <a:gd name="T2" fmla="*/ 520877779 w 21600"/>
              <a:gd name="T3" fmla="*/ 2147483647 h 21600"/>
              <a:gd name="T4" fmla="*/ 2147483647 w 21600"/>
              <a:gd name="T5" fmla="*/ 95610173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572" y="10082"/>
                </a:moveTo>
                <a:cubicBezTo>
                  <a:pt x="948" y="4711"/>
                  <a:pt x="5415" y="547"/>
                  <a:pt x="10799" y="547"/>
                </a:cubicBezTo>
                <a:cubicBezTo>
                  <a:pt x="16184" y="546"/>
                  <a:pt x="20651" y="4711"/>
                  <a:pt x="21027" y="10082"/>
                </a:cubicBezTo>
                <a:lnTo>
                  <a:pt x="21573" y="10044"/>
                </a:lnTo>
                <a:cubicBezTo>
                  <a:pt x="21176" y="4386"/>
                  <a:pt x="16471" y="0"/>
                  <a:pt x="10800" y="0"/>
                </a:cubicBezTo>
                <a:cubicBezTo>
                  <a:pt x="5128" y="-1"/>
                  <a:pt x="423" y="4386"/>
                  <a:pt x="26" y="10044"/>
                </a:cubicBezTo>
                <a:lnTo>
                  <a:pt x="572" y="10082"/>
                </a:lnTo>
                <a:close/>
              </a:path>
            </a:pathLst>
          </a:custGeom>
          <a:solidFill>
            <a:schemeClr val="accent3">
              <a:lumMod val="75000"/>
            </a:schemeClr>
          </a:solidFill>
          <a:ln w="9525">
            <a:noFill/>
            <a:round/>
          </a:ln>
        </p:spPr>
        <p:txBody>
          <a:bodyPr anchor="ctr"/>
          <a:lstStyle/>
          <a:p>
            <a:endParaRPr lang="zh-CN" altLang="en-US"/>
          </a:p>
        </p:txBody>
      </p:sp>
      <p:sp>
        <p:nvSpPr>
          <p:cNvPr id="9221" name="空心弧 9"/>
          <p:cNvSpPr>
            <a:spLocks noChangeArrowheads="1"/>
          </p:cNvSpPr>
          <p:nvPr/>
        </p:nvSpPr>
        <p:spPr bwMode="auto">
          <a:xfrm rot="9607315">
            <a:off x="4513263" y="1671638"/>
            <a:ext cx="2943225" cy="2941637"/>
          </a:xfrm>
          <a:custGeom>
            <a:avLst/>
            <a:gdLst>
              <a:gd name="T0" fmla="*/ 2147483647 w 21600"/>
              <a:gd name="T1" fmla="*/ 0 h 21600"/>
              <a:gd name="T2" fmla="*/ 490815975 w 21600"/>
              <a:gd name="T3" fmla="*/ 2147483647 h 21600"/>
              <a:gd name="T4" fmla="*/ 2147483647 w 21600"/>
              <a:gd name="T5" fmla="*/ 848686209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361" y="10067"/>
                </a:moveTo>
                <a:cubicBezTo>
                  <a:pt x="746" y="4586"/>
                  <a:pt x="5305" y="336"/>
                  <a:pt x="10799" y="336"/>
                </a:cubicBezTo>
                <a:cubicBezTo>
                  <a:pt x="16294" y="335"/>
                  <a:pt x="20853" y="4586"/>
                  <a:pt x="21238" y="10067"/>
                </a:cubicBezTo>
                <a:lnTo>
                  <a:pt x="21573" y="10044"/>
                </a:lnTo>
                <a:cubicBezTo>
                  <a:pt x="21176" y="4386"/>
                  <a:pt x="16471" y="0"/>
                  <a:pt x="10800" y="0"/>
                </a:cubicBezTo>
                <a:cubicBezTo>
                  <a:pt x="5128" y="-1"/>
                  <a:pt x="423" y="4386"/>
                  <a:pt x="26" y="10044"/>
                </a:cubicBezTo>
                <a:lnTo>
                  <a:pt x="361" y="10067"/>
                </a:lnTo>
                <a:close/>
              </a:path>
            </a:pathLst>
          </a:custGeom>
          <a:solidFill>
            <a:schemeClr val="accent3">
              <a:lumMod val="75000"/>
            </a:schemeClr>
          </a:solidFill>
          <a:ln w="9525">
            <a:noFill/>
            <a:round/>
          </a:ln>
        </p:spPr>
        <p:txBody>
          <a:bodyPr anchor="ctr"/>
          <a:lstStyle/>
          <a:p>
            <a:endParaRPr lang="zh-CN" altLang="en-US"/>
          </a:p>
        </p:txBody>
      </p:sp>
      <p:sp>
        <p:nvSpPr>
          <p:cNvPr id="9222" name="等腰三角形 35"/>
          <p:cNvSpPr>
            <a:spLocks noChangeArrowheads="1"/>
          </p:cNvSpPr>
          <p:nvPr/>
        </p:nvSpPr>
        <p:spPr bwMode="auto">
          <a:xfrm>
            <a:off x="5902325" y="4686300"/>
            <a:ext cx="246063" cy="187325"/>
          </a:xfrm>
          <a:prstGeom prst="triangle">
            <a:avLst>
              <a:gd name="adj" fmla="val 50000"/>
            </a:avLst>
          </a:prstGeom>
          <a:solidFill>
            <a:schemeClr val="accent3">
              <a:lumMod val="75000"/>
            </a:schemeClr>
          </a:solidFill>
          <a:ln w="9525">
            <a:noFill/>
            <a:miter lim="800000"/>
          </a:ln>
        </p:spPr>
        <p:txBody>
          <a:bodyPr anchor="ctr"/>
          <a:lstStyle/>
          <a:p>
            <a:pPr algn="ctr" eaLnBrk="1" hangingPunct="1"/>
            <a:endParaRPr lang="zh-CN" altLang="zh-CN">
              <a:solidFill>
                <a:schemeClr val="bg1"/>
              </a:solidFill>
              <a:latin typeface="宋体" panose="02010600030101010101" pitchFamily="2" charset="-122"/>
              <a:sym typeface="宋体" panose="02010600030101010101" pitchFamily="2" charset="-122"/>
            </a:endParaRPr>
          </a:p>
        </p:txBody>
      </p:sp>
      <p:sp>
        <p:nvSpPr>
          <p:cNvPr id="21" name="文本框 36"/>
          <p:cNvSpPr>
            <a:spLocks noChangeArrowheads="1"/>
          </p:cNvSpPr>
          <p:nvPr/>
        </p:nvSpPr>
        <p:spPr bwMode="auto">
          <a:xfrm>
            <a:off x="4019233" y="4873308"/>
            <a:ext cx="4495800" cy="678815"/>
          </a:xfrm>
          <a:prstGeom prst="rect">
            <a:avLst/>
          </a:prstGeom>
          <a:solidFill>
            <a:schemeClr val="accent3">
              <a:lumMod val="75000"/>
            </a:schemeClr>
          </a:solidFill>
          <a:ln w="9525">
            <a:noFill/>
            <a:miter lim="800000"/>
          </a:ln>
        </p:spPr>
        <p:txBody>
          <a:bodyPr>
            <a:spAutoFit/>
          </a:bodyPr>
          <a:lstStyle/>
          <a:p>
            <a:pPr algn="ctr" eaLnBrk="1" hangingPunct="1"/>
            <a:r>
              <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课程学习</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949011" y="1243582"/>
            <a:ext cx="4029635" cy="5235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b="1" spc="5" dirty="0">
                <a:latin typeface="微软雅黑" panose="020B0503020204020204" pitchFamily="34" charset="-122"/>
                <a:cs typeface="Microsoft JhengHei" panose="020B0604030504040204" charset="-120"/>
              </a:rPr>
              <a:t>1</a:t>
            </a:r>
            <a:r>
              <a:rPr lang="zh-CN" altLang="en-US" b="1" spc="5" dirty="0">
                <a:latin typeface="微软雅黑" panose="020B0503020204020204" pitchFamily="34" charset="-122"/>
                <a:cs typeface="Microsoft JhengHei" panose="020B0604030504040204" charset="-120"/>
              </a:rPr>
              <a:t>、注册</a:t>
            </a:r>
            <a:r>
              <a:rPr lang="en-US" altLang="zh-CN" b="1" spc="5" dirty="0">
                <a:latin typeface="微软雅黑" panose="020B0503020204020204" pitchFamily="34" charset="-122"/>
                <a:cs typeface="Microsoft JhengHei" panose="020B0604030504040204" charset="-120"/>
              </a:rPr>
              <a:t>&amp;</a:t>
            </a:r>
            <a:r>
              <a:rPr lang="zh-CN" altLang="en-US" b="1" spc="5" dirty="0">
                <a:latin typeface="微软雅黑" panose="020B0503020204020204" pitchFamily="34" charset="-122"/>
                <a:cs typeface="Microsoft JhengHei" panose="020B0604030504040204" charset="-120"/>
              </a:rPr>
              <a:t>登录</a:t>
            </a:r>
          </a:p>
          <a:p>
            <a:pPr marL="0" indent="0">
              <a:lnSpc>
                <a:spcPct val="150000"/>
              </a:lnSpc>
              <a:buNone/>
            </a:pPr>
            <a:r>
              <a:rPr lang="en-US" altLang="zh-CN" b="1" spc="5" dirty="0">
                <a:latin typeface="微软雅黑" panose="020B0503020204020204" pitchFamily="34" charset="-122"/>
                <a:cs typeface="Microsoft JhengHei" panose="020B0604030504040204" charset="-120"/>
              </a:rPr>
              <a:t>2</a:t>
            </a:r>
            <a:r>
              <a:rPr lang="zh-CN" altLang="en-US" b="1" spc="5" dirty="0">
                <a:latin typeface="微软雅黑" panose="020B0503020204020204" pitchFamily="34" charset="-122"/>
                <a:cs typeface="Microsoft JhengHei" panose="020B0604030504040204" charset="-120"/>
              </a:rPr>
              <a:t>、个人中心</a:t>
            </a:r>
          </a:p>
          <a:p>
            <a:pPr marL="0" indent="0">
              <a:lnSpc>
                <a:spcPct val="150000"/>
              </a:lnSpc>
              <a:buFont typeface="Arial" panose="020B0604020202020204" pitchFamily="34" charset="0"/>
              <a:buNone/>
            </a:pPr>
            <a:r>
              <a:rPr lang="en-US" altLang="zh-CN" b="1" spc="5" dirty="0">
                <a:latin typeface="微软雅黑" panose="020B0503020204020204" pitchFamily="34" charset="-122"/>
                <a:cs typeface="Microsoft JhengHei" panose="020B0604030504040204" charset="-120"/>
              </a:rPr>
              <a:t>3</a:t>
            </a:r>
            <a:r>
              <a:rPr lang="zh-CN" altLang="en-US" b="1" spc="5" dirty="0">
                <a:latin typeface="微软雅黑" panose="020B0503020204020204" pitchFamily="34" charset="-122"/>
                <a:cs typeface="Microsoft JhengHei" panose="020B0604030504040204" charset="-120"/>
              </a:rPr>
              <a:t>、选课</a:t>
            </a:r>
            <a:r>
              <a:rPr lang="en-US" altLang="zh-CN" b="1" spc="5" dirty="0">
                <a:latin typeface="微软雅黑" panose="020B0503020204020204" pitchFamily="34" charset="-122"/>
                <a:cs typeface="Microsoft JhengHei" panose="020B0604030504040204" charset="-120"/>
                <a:sym typeface="+mn-ea"/>
              </a:rPr>
              <a:t>&amp;</a:t>
            </a:r>
            <a:r>
              <a:rPr lang="zh-CN" altLang="en-US" b="1" spc="5" dirty="0">
                <a:latin typeface="微软雅黑" panose="020B0503020204020204" pitchFamily="34" charset="-122"/>
                <a:cs typeface="Microsoft JhengHei" panose="020B0604030504040204" charset="-120"/>
              </a:rPr>
              <a:t>退课</a:t>
            </a:r>
          </a:p>
          <a:p>
            <a:pPr marL="0" indent="0">
              <a:lnSpc>
                <a:spcPct val="150000"/>
              </a:lnSpc>
              <a:buFont typeface="Arial" panose="020B0604020202020204" pitchFamily="34" charset="0"/>
              <a:buNone/>
            </a:pPr>
            <a:r>
              <a:rPr lang="en-US" altLang="zh-CN" b="1" spc="5" dirty="0">
                <a:latin typeface="微软雅黑" panose="020B0503020204020204" pitchFamily="34" charset="-122"/>
                <a:cs typeface="Microsoft JhengHei" panose="020B0604030504040204" charset="-120"/>
              </a:rPr>
              <a:t>4</a:t>
            </a:r>
            <a:r>
              <a:rPr lang="zh-CN" altLang="en-US" b="1" spc="5" dirty="0">
                <a:latin typeface="微软雅黑" panose="020B0503020204020204" pitchFamily="34" charset="-122"/>
                <a:cs typeface="Microsoft JhengHei" panose="020B0604030504040204" charset="-120"/>
              </a:rPr>
              <a:t>、课程学习</a:t>
            </a:r>
          </a:p>
          <a:p>
            <a:pPr marL="0" indent="0">
              <a:lnSpc>
                <a:spcPct val="150000"/>
              </a:lnSpc>
              <a:buFont typeface="Arial" panose="020B0604020202020204" pitchFamily="34" charset="0"/>
              <a:buNone/>
            </a:pPr>
            <a:r>
              <a:rPr lang="en-US" altLang="zh-CN" b="1" spc="5" dirty="0">
                <a:latin typeface="微软雅黑" panose="020B0503020204020204" pitchFamily="34" charset="-122"/>
                <a:cs typeface="Microsoft JhengHei" panose="020B0604030504040204" charset="-120"/>
              </a:rPr>
              <a:t>5</a:t>
            </a:r>
            <a:r>
              <a:rPr lang="zh-CN" altLang="en-US" b="1" spc="5" dirty="0">
                <a:latin typeface="微软雅黑" panose="020B0503020204020204" pitchFamily="34" charset="-122"/>
                <a:cs typeface="Microsoft JhengHei" panose="020B0604030504040204" charset="-120"/>
              </a:rPr>
              <a:t>、问题咨询</a:t>
            </a:r>
          </a:p>
        </p:txBody>
      </p:sp>
      <p:sp>
        <p:nvSpPr>
          <p:cNvPr id="5" name="文本框 36"/>
          <p:cNvSpPr>
            <a:spLocks noChangeArrowheads="1"/>
          </p:cNvSpPr>
          <p:nvPr/>
        </p:nvSpPr>
        <p:spPr bwMode="auto">
          <a:xfrm>
            <a:off x="0" y="144632"/>
            <a:ext cx="12192000" cy="646331"/>
          </a:xfrm>
          <a:prstGeom prst="rect">
            <a:avLst/>
          </a:prstGeom>
          <a:gradFill flip="none" rotWithShape="1">
            <a:gsLst>
              <a:gs pos="0">
                <a:schemeClr val="accent3">
                  <a:lumMod val="75000"/>
                </a:schemeClr>
              </a:gs>
              <a:gs pos="100000">
                <a:schemeClr val="bg1">
                  <a:alpha val="0"/>
                </a:schemeClr>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      目录</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181090" y="1316392"/>
            <a:ext cx="7418782" cy="4333654"/>
          </a:xfrm>
          <a:prstGeom prst="rect">
            <a:avLst/>
          </a:prstGeom>
        </p:spPr>
      </p:pic>
      <p:sp>
        <p:nvSpPr>
          <p:cNvPr id="8"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4.1</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进入</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课程主页</a:t>
            </a:r>
          </a:p>
        </p:txBody>
      </p:sp>
      <p:sp>
        <p:nvSpPr>
          <p:cNvPr id="12" name="文本框 11"/>
          <p:cNvSpPr txBox="1"/>
          <p:nvPr/>
        </p:nvSpPr>
        <p:spPr>
          <a:xfrm>
            <a:off x="137088" y="897867"/>
            <a:ext cx="12425680" cy="483235"/>
          </a:xfrm>
          <a:prstGeom prst="rect">
            <a:avLst/>
          </a:prstGeom>
          <a:noFill/>
        </p:spPr>
        <p:txBody>
          <a:bodyPr wrap="none" rtlCol="0">
            <a:spAutoFit/>
          </a:bodyPr>
          <a:lstStyle/>
          <a:p>
            <a:r>
              <a:rPr lang="zh-CN" altLang="en-US" sz="2000" dirty="0">
                <a:latin typeface="微软雅黑" panose="020B0503020204020204" pitchFamily="34" charset="-122"/>
                <a:ea typeface="微软雅黑" panose="020B0503020204020204" pitchFamily="34" charset="-122"/>
              </a:rPr>
              <a:t>点击</a:t>
            </a:r>
            <a:r>
              <a:rPr lang="zh-CN" altLang="en-US" sz="2000" dirty="0">
                <a:solidFill>
                  <a:srgbClr val="FF0000"/>
                </a:solidFill>
                <a:latin typeface="微软雅黑" panose="020B0503020204020204" pitchFamily="34" charset="-122"/>
                <a:ea typeface="微软雅黑" panose="020B0503020204020204" pitchFamily="34" charset="-122"/>
              </a:rPr>
              <a:t>【个人中心】</a:t>
            </a:r>
            <a:r>
              <a:rPr lang="zh-CN" altLang="en-US" sz="2000" dirty="0">
                <a:latin typeface="微软雅黑" panose="020B0503020204020204" pitchFamily="34" charset="-122"/>
                <a:ea typeface="微软雅黑" panose="020B0503020204020204" pitchFamily="34" charset="-122"/>
              </a:rPr>
              <a:t>进入课程中心，在课程列表中选择要学习的课程，点击</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继续学习</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按钮，进入课程主页</a:t>
            </a:r>
            <a:r>
              <a:rPr lang="zh-CN" altLang="en-US" sz="2400" dirty="0">
                <a:latin typeface="微软雅黑" panose="020B0503020204020204" pitchFamily="34" charset="-122"/>
                <a:ea typeface="微软雅黑" panose="020B0503020204020204" pitchFamily="34" charset="-122"/>
              </a:rPr>
              <a:t>。</a:t>
            </a:r>
          </a:p>
        </p:txBody>
      </p:sp>
      <p:sp>
        <p:nvSpPr>
          <p:cNvPr id="2" name="矩形 1"/>
          <p:cNvSpPr/>
          <p:nvPr/>
        </p:nvSpPr>
        <p:spPr>
          <a:xfrm>
            <a:off x="6028606" y="1488832"/>
            <a:ext cx="674370" cy="207010"/>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7" name="直接箭头连接符 6"/>
          <p:cNvCxnSpPr/>
          <p:nvPr/>
        </p:nvCxnSpPr>
        <p:spPr>
          <a:xfrm>
            <a:off x="6682597" y="1706683"/>
            <a:ext cx="917275" cy="463842"/>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pic>
        <p:nvPicPr>
          <p:cNvPr id="10" name="图片 9"/>
          <p:cNvPicPr>
            <a:picLocks noChangeAspect="1"/>
          </p:cNvPicPr>
          <p:nvPr/>
        </p:nvPicPr>
        <p:blipFill>
          <a:blip r:embed="rId4"/>
          <a:stretch>
            <a:fillRect/>
          </a:stretch>
        </p:blipFill>
        <p:spPr>
          <a:xfrm>
            <a:off x="4487557" y="2170525"/>
            <a:ext cx="4806727" cy="3810110"/>
          </a:xfrm>
          <a:prstGeom prst="rect">
            <a:avLst/>
          </a:prstGeom>
        </p:spPr>
      </p:pic>
      <p:sp>
        <p:nvSpPr>
          <p:cNvPr id="5" name="矩形 4"/>
          <p:cNvSpPr/>
          <p:nvPr/>
        </p:nvSpPr>
        <p:spPr bwMode="auto">
          <a:xfrm>
            <a:off x="4531602" y="3483220"/>
            <a:ext cx="1075568" cy="236656"/>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5" name="图片 14"/>
          <p:cNvPicPr>
            <a:picLocks noChangeAspect="1"/>
          </p:cNvPicPr>
          <p:nvPr/>
        </p:nvPicPr>
        <p:blipFill>
          <a:blip r:embed="rId5"/>
          <a:stretch>
            <a:fillRect/>
          </a:stretch>
        </p:blipFill>
        <p:spPr>
          <a:xfrm>
            <a:off x="6752726" y="3719875"/>
            <a:ext cx="5083116" cy="2955087"/>
          </a:xfrm>
          <a:prstGeom prst="rect">
            <a:avLst/>
          </a:prstGeom>
        </p:spPr>
      </p:pic>
      <p:sp>
        <p:nvSpPr>
          <p:cNvPr id="6" name="矩形 5"/>
          <p:cNvSpPr/>
          <p:nvPr/>
        </p:nvSpPr>
        <p:spPr>
          <a:xfrm>
            <a:off x="10675942" y="5820558"/>
            <a:ext cx="1055983" cy="57094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4" name="直接箭头连接符 13"/>
          <p:cNvCxnSpPr/>
          <p:nvPr/>
        </p:nvCxnSpPr>
        <p:spPr bwMode="auto">
          <a:xfrm>
            <a:off x="9607864" y="5417667"/>
            <a:ext cx="1541145" cy="404495"/>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831830" y="790963"/>
            <a:ext cx="9316806" cy="6067037"/>
          </a:xfrm>
          <a:prstGeom prst="rect">
            <a:avLst/>
          </a:prstGeom>
        </p:spPr>
      </p:pic>
      <p:sp>
        <p:nvSpPr>
          <p:cNvPr id="10" name="文本框 9"/>
          <p:cNvSpPr txBox="1"/>
          <p:nvPr/>
        </p:nvSpPr>
        <p:spPr>
          <a:xfrm>
            <a:off x="-49486" y="4877794"/>
            <a:ext cx="2722880" cy="1027430"/>
          </a:xfrm>
          <a:prstGeom prst="rect">
            <a:avLst/>
          </a:prstGeom>
          <a:noFill/>
        </p:spPr>
        <p:txBody>
          <a:bodyPr wrap="none" rtlCol="0">
            <a:spAutoFit/>
          </a:bodyPr>
          <a:lstStyle/>
          <a:p>
            <a:r>
              <a:rPr lang="zh-CN" altLang="en-US" sz="2000" dirty="0">
                <a:latin typeface="微软雅黑" panose="020B0503020204020204" pitchFamily="34" charset="-122"/>
                <a:ea typeface="微软雅黑" panose="020B0503020204020204" pitchFamily="34" charset="-122"/>
              </a:rPr>
              <a:t>课程功能列表，后面逐</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一介绍。默认显示课程</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公告</a:t>
            </a:r>
            <a:endParaRPr lang="en-US" altLang="zh-CN" sz="20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0" y="2301138"/>
            <a:ext cx="2976880" cy="722630"/>
          </a:xfrm>
          <a:prstGeom prst="rect">
            <a:avLst/>
          </a:prstGeom>
          <a:noFill/>
        </p:spPr>
        <p:txBody>
          <a:bodyPr wrap="none" rtlCol="0">
            <a:spAutoFit/>
          </a:bodyPr>
          <a:lstStyle/>
          <a:p>
            <a:r>
              <a:rPr lang="zh-CN" altLang="en-US" sz="2000" dirty="0">
                <a:latin typeface="微软雅黑" panose="020B0503020204020204" pitchFamily="34" charset="-122"/>
                <a:ea typeface="微软雅黑" panose="020B0503020204020204" pitchFamily="34" charset="-122"/>
              </a:rPr>
              <a:t>课程信息，含开课进度、</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开课时间等。</a:t>
            </a:r>
            <a:endParaRPr lang="en-US" altLang="zh-CN" sz="2000" dirty="0">
              <a:latin typeface="微软雅黑" panose="020B0503020204020204" pitchFamily="34" charset="-122"/>
              <a:ea typeface="微软雅黑" panose="020B0503020204020204" pitchFamily="34" charset="-122"/>
            </a:endParaRPr>
          </a:p>
        </p:txBody>
      </p:sp>
      <p:sp>
        <p:nvSpPr>
          <p:cNvPr id="17"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4.2</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课程</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公告</a:t>
            </a:r>
            <a:endParaRPr lang="en-US" altLang="zh-CN"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2877279" y="4019909"/>
            <a:ext cx="1772359" cy="2743200"/>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0" name="矩形 19"/>
          <p:cNvSpPr/>
          <p:nvPr/>
        </p:nvSpPr>
        <p:spPr>
          <a:xfrm>
            <a:off x="2877279" y="2437065"/>
            <a:ext cx="1711648" cy="109976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9" name="直接箭头连接符 18"/>
          <p:cNvCxnSpPr/>
          <p:nvPr/>
        </p:nvCxnSpPr>
        <p:spPr bwMode="auto">
          <a:xfrm flipH="1">
            <a:off x="1448114" y="4877794"/>
            <a:ext cx="1383716"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箭头连接符 21"/>
          <p:cNvCxnSpPr>
            <a:stCxn id="20" idx="1"/>
          </p:cNvCxnSpPr>
          <p:nvPr/>
        </p:nvCxnSpPr>
        <p:spPr bwMode="auto">
          <a:xfrm flipH="1">
            <a:off x="1578069" y="2986948"/>
            <a:ext cx="1299210" cy="1797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807977"/>
            <a:ext cx="12094234" cy="6316664"/>
          </a:xfrm>
          <a:prstGeom prst="rect">
            <a:avLst/>
          </a:prstGeom>
        </p:spPr>
      </p:pic>
      <p:sp>
        <p:nvSpPr>
          <p:cNvPr id="13" name="文本框 36"/>
          <p:cNvSpPr>
            <a:spLocks noChangeArrowheads="1"/>
          </p:cNvSpPr>
          <p:nvPr/>
        </p:nvSpPr>
        <p:spPr bwMode="auto">
          <a:xfrm>
            <a:off x="0" y="124343"/>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4.3</a:t>
            </a:r>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考核标准</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bwMode="auto">
          <a:xfrm>
            <a:off x="2319035" y="6124755"/>
            <a:ext cx="1562851" cy="835027"/>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0" name="矩形 9"/>
          <p:cNvSpPr/>
          <p:nvPr/>
        </p:nvSpPr>
        <p:spPr bwMode="auto">
          <a:xfrm>
            <a:off x="4166558" y="6124755"/>
            <a:ext cx="1768415" cy="835027"/>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文本框 10"/>
          <p:cNvSpPr txBox="1"/>
          <p:nvPr/>
        </p:nvSpPr>
        <p:spPr>
          <a:xfrm>
            <a:off x="1970146" y="5001428"/>
            <a:ext cx="4266752" cy="369332"/>
          </a:xfrm>
          <a:prstGeom prst="rect">
            <a:avLst/>
          </a:prstGeom>
          <a:noFill/>
        </p:spPr>
        <p:txBody>
          <a:bodyPr wrap="square" rtlCol="0">
            <a:spAutoFit/>
          </a:bodyPr>
          <a:lstStyle/>
          <a:p>
            <a:r>
              <a:rPr lang="zh-CN" altLang="en-US" dirty="0" smtClean="0">
                <a:solidFill>
                  <a:srgbClr val="FF0000"/>
                </a:solidFill>
                <a:latin typeface="微软雅黑" panose="020B0503020204020204" pitchFamily="34" charset="-122"/>
                <a:ea typeface="微软雅黑" panose="020B0503020204020204" pitchFamily="34" charset="-122"/>
              </a:rPr>
              <a:t>（课程</a:t>
            </a:r>
            <a:r>
              <a:rPr lang="zh-CN" altLang="en-US" dirty="0">
                <a:solidFill>
                  <a:srgbClr val="FF0000"/>
                </a:solidFill>
                <a:latin typeface="微软雅黑" panose="020B0503020204020204" pitchFamily="34" charset="-122"/>
                <a:ea typeface="微软雅黑" panose="020B0503020204020204" pitchFamily="34" charset="-122"/>
              </a:rPr>
              <a:t>各考核项的占比及得分</a:t>
            </a:r>
            <a:r>
              <a:rPr lang="zh-CN" altLang="en-US" dirty="0" smtClean="0">
                <a:solidFill>
                  <a:srgbClr val="FF0000"/>
                </a:solidFill>
                <a:latin typeface="微软雅黑" panose="020B0503020204020204" pitchFamily="34" charset="-122"/>
                <a:ea typeface="微软雅黑" panose="020B0503020204020204" pitchFamily="34" charset="-122"/>
              </a:rPr>
              <a:t>标准）</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984637" y="266105"/>
            <a:ext cx="7832887" cy="400110"/>
          </a:xfrm>
          <a:prstGeom prst="rect">
            <a:avLst/>
          </a:prstGeom>
          <a:noFill/>
        </p:spPr>
        <p:txBody>
          <a:bodyPr wrap="square" rtlCol="0">
            <a:spAutoFit/>
          </a:bodyPr>
          <a:lstStyle/>
          <a:p>
            <a:r>
              <a:rPr lang="zh-CN" altLang="en-US" sz="2000" b="1" dirty="0" smtClean="0">
                <a:solidFill>
                  <a:srgbClr val="FF0000"/>
                </a:solidFill>
              </a:rPr>
              <a:t>备注：（课程类型不一样考核的标准也不一样</a:t>
            </a:r>
            <a:r>
              <a:rPr lang="en-US" altLang="zh-CN" sz="2000" b="1" dirty="0" smtClean="0">
                <a:solidFill>
                  <a:srgbClr val="FF0000"/>
                </a:solidFill>
              </a:rPr>
              <a:t>,</a:t>
            </a:r>
            <a:r>
              <a:rPr lang="zh-CN" altLang="en-US" sz="2000" b="1" dirty="0" smtClean="0">
                <a:solidFill>
                  <a:srgbClr val="FF0000"/>
                </a:solidFill>
              </a:rPr>
              <a:t>以通识课程为例）</a:t>
            </a:r>
            <a:endParaRPr lang="zh-CN" altLang="en-US" sz="2000" b="1" dirty="0">
              <a:solidFill>
                <a:srgbClr val="FF0000"/>
              </a:solidFill>
            </a:endParaRPr>
          </a:p>
        </p:txBody>
      </p:sp>
      <p:cxnSp>
        <p:nvCxnSpPr>
          <p:cNvPr id="15" name="直接箭头连接符 14"/>
          <p:cNvCxnSpPr/>
          <p:nvPr/>
        </p:nvCxnSpPr>
        <p:spPr>
          <a:xfrm flipH="1" flipV="1">
            <a:off x="4106948" y="5186094"/>
            <a:ext cx="1828025" cy="938660"/>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3996" y="0"/>
            <a:ext cx="12169327" cy="6912365"/>
          </a:xfrm>
          <a:prstGeom prst="rect">
            <a:avLst/>
          </a:prstGeom>
        </p:spPr>
      </p:pic>
      <p:sp>
        <p:nvSpPr>
          <p:cNvPr id="13" name="文本框 36"/>
          <p:cNvSpPr>
            <a:spLocks noChangeArrowheads="1"/>
          </p:cNvSpPr>
          <p:nvPr/>
        </p:nvSpPr>
        <p:spPr bwMode="auto">
          <a:xfrm>
            <a:off x="-76518" y="-926684"/>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4.4</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章节</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目录</a:t>
            </a:r>
          </a:p>
        </p:txBody>
      </p:sp>
      <p:sp>
        <p:nvSpPr>
          <p:cNvPr id="11" name="文本框 10"/>
          <p:cNvSpPr txBox="1"/>
          <p:nvPr/>
        </p:nvSpPr>
        <p:spPr>
          <a:xfrm>
            <a:off x="5871070" y="959132"/>
            <a:ext cx="5370491" cy="400110"/>
          </a:xfrm>
          <a:prstGeom prst="rect">
            <a:avLst/>
          </a:prstGeom>
          <a:noFill/>
        </p:spPr>
        <p:txBody>
          <a:bodyPr wrap="square" rtlCol="0">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图标</a:t>
            </a:r>
            <a:r>
              <a:rPr lang="zh-CN" altLang="en-US" sz="2000" dirty="0">
                <a:solidFill>
                  <a:srgbClr val="FF0000"/>
                </a:solidFill>
                <a:latin typeface="微软雅黑" panose="020B0503020204020204" pitchFamily="34" charset="-122"/>
                <a:ea typeface="微软雅黑" panose="020B0503020204020204" pitchFamily="34" charset="-122"/>
              </a:rPr>
              <a:t>点上的红点表示该项为任务点，是计分</a:t>
            </a:r>
            <a:r>
              <a:rPr lang="zh-CN" altLang="en-US" sz="2000" dirty="0" smtClean="0">
                <a:solidFill>
                  <a:srgbClr val="FF0000"/>
                </a:solidFill>
                <a:latin typeface="微软雅黑" panose="020B0503020204020204" pitchFamily="34" charset="-122"/>
                <a:ea typeface="微软雅黑" panose="020B0503020204020204" pitchFamily="34" charset="-122"/>
              </a:rPr>
              <a:t>项</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421303" y="5205985"/>
            <a:ext cx="4694179" cy="102743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章节前的圆点表示该章节是否已完成：白色为未做，绿色为已完成，一半绿色为任务点没有全部做完</a:t>
            </a:r>
          </a:p>
        </p:txBody>
      </p:sp>
      <p:sp>
        <p:nvSpPr>
          <p:cNvPr id="18" name="矩形 17"/>
          <p:cNvSpPr/>
          <p:nvPr/>
        </p:nvSpPr>
        <p:spPr>
          <a:xfrm>
            <a:off x="11464975" y="1554879"/>
            <a:ext cx="464006" cy="1886878"/>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9" name="直接箭头连接符 18"/>
          <p:cNvCxnSpPr/>
          <p:nvPr/>
        </p:nvCxnSpPr>
        <p:spPr>
          <a:xfrm flipH="1" flipV="1">
            <a:off x="9441865" y="1252602"/>
            <a:ext cx="2023110" cy="1898015"/>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
        <p:nvSpPr>
          <p:cNvPr id="20" name="矩形 19"/>
          <p:cNvSpPr/>
          <p:nvPr/>
        </p:nvSpPr>
        <p:spPr>
          <a:xfrm>
            <a:off x="3014844" y="1676768"/>
            <a:ext cx="315595" cy="163131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21" name="直接箭头连接符 20"/>
          <p:cNvCxnSpPr/>
          <p:nvPr/>
        </p:nvCxnSpPr>
        <p:spPr>
          <a:xfrm>
            <a:off x="3330439" y="2632602"/>
            <a:ext cx="4826770" cy="2654498"/>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
        <p:nvSpPr>
          <p:cNvPr id="2" name="矩形 1"/>
          <p:cNvSpPr/>
          <p:nvPr/>
        </p:nvSpPr>
        <p:spPr>
          <a:xfrm>
            <a:off x="154780" y="3217653"/>
            <a:ext cx="2381386" cy="526211"/>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626" y="661567"/>
            <a:ext cx="12192000" cy="7146176"/>
          </a:xfrm>
          <a:prstGeom prst="rect">
            <a:avLst/>
          </a:prstGeom>
        </p:spPr>
      </p:pic>
      <p:sp>
        <p:nvSpPr>
          <p:cNvPr id="13" name="文本框 36"/>
          <p:cNvSpPr>
            <a:spLocks noChangeArrowheads="1"/>
          </p:cNvSpPr>
          <p:nvPr/>
        </p:nvSpPr>
        <p:spPr bwMode="auto">
          <a:xfrm>
            <a:off x="8626" y="15236"/>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4.5</a:t>
            </a:r>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课程讨论</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p:cNvSpPr txBox="1"/>
          <p:nvPr/>
        </p:nvSpPr>
        <p:spPr>
          <a:xfrm>
            <a:off x="7522234" y="1576418"/>
            <a:ext cx="2458528" cy="102743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课程分为问与答、</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zh-CN" altLang="en-US" sz="2000" dirty="0">
                <a:solidFill>
                  <a:srgbClr val="FF0000"/>
                </a:solidFill>
                <a:latin typeface="微软雅黑" panose="020B0503020204020204" pitchFamily="34" charset="-122"/>
                <a:ea typeface="微软雅黑" panose="020B0503020204020204" pitchFamily="34" charset="-122"/>
              </a:rPr>
              <a:t>课堂讨论、综合讨</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zh-CN" altLang="en-US" sz="2000" dirty="0">
                <a:solidFill>
                  <a:srgbClr val="FF0000"/>
                </a:solidFill>
                <a:latin typeface="微软雅黑" panose="020B0503020204020204" pitchFamily="34" charset="-122"/>
                <a:ea typeface="微软雅黑" panose="020B0503020204020204" pitchFamily="34" charset="-122"/>
              </a:rPr>
              <a:t>论三个版块</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057457" y="3004984"/>
            <a:ext cx="1960880" cy="1027430"/>
          </a:xfrm>
          <a:prstGeom prst="rect">
            <a:avLst/>
          </a:prstGeom>
          <a:noFill/>
        </p:spPr>
        <p:txBody>
          <a:bodyPr wrap="non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这里为学生有关</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zh-CN" altLang="en-US" sz="2000" dirty="0">
                <a:solidFill>
                  <a:srgbClr val="FF0000"/>
                </a:solidFill>
                <a:latin typeface="微软雅黑" panose="020B0503020204020204" pitchFamily="34" charset="-122"/>
                <a:ea typeface="微软雅黑" panose="020B0503020204020204" pitchFamily="34" charset="-122"/>
              </a:rPr>
              <a:t>的全部帖子，可</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zh-CN" altLang="en-US" sz="2000" dirty="0">
                <a:solidFill>
                  <a:srgbClr val="FF0000"/>
                </a:solidFill>
                <a:latin typeface="微软雅黑" panose="020B0503020204020204" pitchFamily="34" charset="-122"/>
                <a:ea typeface="微软雅黑" panose="020B0503020204020204" pitchFamily="34" charset="-122"/>
              </a:rPr>
              <a:t>通过筛选查找</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10547054" y="2454009"/>
            <a:ext cx="1294765" cy="460204"/>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4" name="矩形 3"/>
          <p:cNvSpPr/>
          <p:nvPr/>
        </p:nvSpPr>
        <p:spPr>
          <a:xfrm>
            <a:off x="393976" y="5639195"/>
            <a:ext cx="2001520" cy="38798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3" name="矩形 2"/>
          <p:cNvSpPr/>
          <p:nvPr/>
        </p:nvSpPr>
        <p:spPr>
          <a:xfrm>
            <a:off x="2770969" y="1576418"/>
            <a:ext cx="4552858" cy="933869"/>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654699"/>
            <a:ext cx="12192000" cy="6203301"/>
          </a:xfrm>
          <a:prstGeom prst="rect">
            <a:avLst/>
          </a:prstGeom>
        </p:spPr>
      </p:pic>
      <p:sp>
        <p:nvSpPr>
          <p:cNvPr id="11" name="文本框 36"/>
          <p:cNvSpPr>
            <a:spLocks noChangeArrowheads="1"/>
          </p:cNvSpPr>
          <p:nvPr/>
        </p:nvSpPr>
        <p:spPr bwMode="auto">
          <a:xfrm>
            <a:off x="0" y="0"/>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4.6</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测验</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p:cNvSpPr txBox="1"/>
          <p:nvPr/>
        </p:nvSpPr>
        <p:spPr>
          <a:xfrm>
            <a:off x="3835352" y="2292265"/>
            <a:ext cx="4893733" cy="41783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这里为课程所有测验的列表及完成情况。</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2840990" y="1948730"/>
            <a:ext cx="9351010" cy="76136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3" name="矩形 2"/>
          <p:cNvSpPr/>
          <p:nvPr/>
        </p:nvSpPr>
        <p:spPr>
          <a:xfrm>
            <a:off x="50621" y="5986733"/>
            <a:ext cx="2183621" cy="427702"/>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02739" y="706526"/>
            <a:ext cx="12089261" cy="6092911"/>
          </a:xfrm>
          <a:prstGeom prst="rect">
            <a:avLst/>
          </a:prstGeom>
        </p:spPr>
      </p:pic>
      <p:sp>
        <p:nvSpPr>
          <p:cNvPr id="4" name="矩形 3"/>
          <p:cNvSpPr/>
          <p:nvPr/>
        </p:nvSpPr>
        <p:spPr bwMode="auto">
          <a:xfrm>
            <a:off x="292412" y="5499772"/>
            <a:ext cx="1793875" cy="33655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8" name="文本框 7"/>
          <p:cNvSpPr txBox="1"/>
          <p:nvPr/>
        </p:nvSpPr>
        <p:spPr>
          <a:xfrm>
            <a:off x="2955268" y="2326250"/>
            <a:ext cx="4791254" cy="369332"/>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rPr>
              <a:t>这里为所有老师发布的作业列表及完成情况。</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3" name="文本框 36"/>
          <p:cNvSpPr>
            <a:spLocks noChangeArrowheads="1"/>
          </p:cNvSpPr>
          <p:nvPr/>
        </p:nvSpPr>
        <p:spPr bwMode="auto">
          <a:xfrm>
            <a:off x="0" y="32494"/>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4.7</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作业</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05367" y="1599913"/>
            <a:ext cx="4113206" cy="2214323"/>
          </a:xfrm>
          <a:prstGeom prst="rect">
            <a:avLst/>
          </a:prstGeom>
          <a:ln>
            <a:solidFill>
              <a:schemeClr val="bg1">
                <a:lumMod val="50000"/>
              </a:schemeClr>
            </a:solidFill>
          </a:ln>
        </p:spPr>
      </p:pic>
      <p:sp>
        <p:nvSpPr>
          <p:cNvPr id="4" name="矩形 3"/>
          <p:cNvSpPr/>
          <p:nvPr/>
        </p:nvSpPr>
        <p:spPr bwMode="auto">
          <a:xfrm>
            <a:off x="4110566" y="2061636"/>
            <a:ext cx="511173" cy="4445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4411133" y="2955472"/>
            <a:ext cx="6955367" cy="3625725"/>
          </a:xfrm>
          <a:prstGeom prst="rect">
            <a:avLst/>
          </a:prstGeom>
          <a:ln>
            <a:solidFill>
              <a:schemeClr val="bg1">
                <a:lumMod val="50000"/>
              </a:schemeClr>
            </a:solidFill>
          </a:ln>
        </p:spPr>
      </p:pic>
      <p:sp>
        <p:nvSpPr>
          <p:cNvPr id="9" name="矩形 8"/>
          <p:cNvSpPr/>
          <p:nvPr/>
        </p:nvSpPr>
        <p:spPr bwMode="auto">
          <a:xfrm>
            <a:off x="4621739" y="5952067"/>
            <a:ext cx="1701800" cy="4445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cxnSp>
        <p:nvCxnSpPr>
          <p:cNvPr id="8" name="直接箭头连接符 7"/>
          <p:cNvCxnSpPr>
            <a:endCxn id="3" idx="0"/>
          </p:cNvCxnSpPr>
          <p:nvPr/>
        </p:nvCxnSpPr>
        <p:spPr bwMode="auto">
          <a:xfrm>
            <a:off x="4621739" y="2302936"/>
            <a:ext cx="3267078" cy="65253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文本框 11"/>
          <p:cNvSpPr txBox="1"/>
          <p:nvPr/>
        </p:nvSpPr>
        <p:spPr>
          <a:xfrm>
            <a:off x="4302915" y="5441133"/>
            <a:ext cx="2339448" cy="369332"/>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rPr>
              <a:t>答题完成后点击提交</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1" name="文本框 36"/>
          <p:cNvSpPr>
            <a:spLocks noChangeArrowheads="1"/>
          </p:cNvSpPr>
          <p:nvPr/>
        </p:nvSpPr>
        <p:spPr bwMode="auto">
          <a:xfrm>
            <a:off x="0" y="1524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4.7.1</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提交</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作业</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687451"/>
            <a:ext cx="12192000" cy="6170549"/>
          </a:xfrm>
          <a:prstGeom prst="rect">
            <a:avLst/>
          </a:prstGeom>
        </p:spPr>
      </p:pic>
      <p:sp>
        <p:nvSpPr>
          <p:cNvPr id="3" name="矩形 2"/>
          <p:cNvSpPr/>
          <p:nvPr/>
        </p:nvSpPr>
        <p:spPr bwMode="auto">
          <a:xfrm>
            <a:off x="341942" y="5909094"/>
            <a:ext cx="2314994" cy="2667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8" name="文本框 36"/>
          <p:cNvSpPr>
            <a:spLocks noChangeArrowheads="1"/>
          </p:cNvSpPr>
          <p:nvPr/>
        </p:nvSpPr>
        <p:spPr bwMode="auto">
          <a:xfrm>
            <a:off x="0" y="6616"/>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4.8</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课堂</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笔记</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34928" y="1745836"/>
            <a:ext cx="7543801" cy="4006571"/>
          </a:xfrm>
          <a:prstGeom prst="rect">
            <a:avLst/>
          </a:prstGeom>
          <a:ln>
            <a:solidFill>
              <a:schemeClr val="bg1">
                <a:lumMod val="50000"/>
              </a:schemeClr>
            </a:solidFill>
          </a:ln>
        </p:spPr>
      </p:pic>
      <p:sp>
        <p:nvSpPr>
          <p:cNvPr id="4" name="矩形 3"/>
          <p:cNvSpPr/>
          <p:nvPr/>
        </p:nvSpPr>
        <p:spPr bwMode="auto">
          <a:xfrm>
            <a:off x="739140" y="5109845"/>
            <a:ext cx="1496060" cy="30607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9" name="矩形 8"/>
          <p:cNvSpPr/>
          <p:nvPr/>
        </p:nvSpPr>
        <p:spPr bwMode="auto">
          <a:xfrm>
            <a:off x="7035800" y="2736380"/>
            <a:ext cx="977900" cy="4445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8" name="图片 7"/>
          <p:cNvPicPr>
            <a:picLocks noChangeAspect="1"/>
          </p:cNvPicPr>
          <p:nvPr/>
        </p:nvPicPr>
        <p:blipFill>
          <a:blip r:embed="rId4"/>
          <a:stretch>
            <a:fillRect/>
          </a:stretch>
        </p:blipFill>
        <p:spPr>
          <a:xfrm>
            <a:off x="6108700" y="3603660"/>
            <a:ext cx="5524500" cy="2920154"/>
          </a:xfrm>
          <a:prstGeom prst="rect">
            <a:avLst/>
          </a:prstGeom>
          <a:ln>
            <a:solidFill>
              <a:schemeClr val="bg1">
                <a:lumMod val="50000"/>
              </a:schemeClr>
            </a:solidFill>
          </a:ln>
        </p:spPr>
      </p:pic>
      <p:sp>
        <p:nvSpPr>
          <p:cNvPr id="11" name="矩形 10"/>
          <p:cNvSpPr/>
          <p:nvPr/>
        </p:nvSpPr>
        <p:spPr bwMode="auto">
          <a:xfrm>
            <a:off x="8013700" y="6031396"/>
            <a:ext cx="1638300" cy="4445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2" name="文本框 11"/>
          <p:cNvSpPr txBox="1"/>
          <p:nvPr/>
        </p:nvSpPr>
        <p:spPr>
          <a:xfrm>
            <a:off x="8178800" y="2746097"/>
            <a:ext cx="251460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①点击进入考试界面</a:t>
            </a:r>
            <a:endParaRPr lang="en-US" altLang="zh-CN" dirty="0">
              <a:latin typeface="微软雅黑" panose="020B0503020204020204" pitchFamily="34" charset="-122"/>
              <a:ea typeface="微软雅黑" panose="020B0503020204020204" pitchFamily="34" charset="-122"/>
            </a:endParaRPr>
          </a:p>
        </p:txBody>
      </p:sp>
      <p:cxnSp>
        <p:nvCxnSpPr>
          <p:cNvPr id="13" name="直接箭头连接符 12"/>
          <p:cNvCxnSpPr>
            <a:stCxn id="9" idx="2"/>
            <a:endCxn id="8" idx="0"/>
          </p:cNvCxnSpPr>
          <p:nvPr/>
        </p:nvCxnSpPr>
        <p:spPr bwMode="auto">
          <a:xfrm>
            <a:off x="7524750" y="3180880"/>
            <a:ext cx="1346200" cy="42278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p:cNvSpPr txBox="1"/>
          <p:nvPr/>
        </p:nvSpPr>
        <p:spPr>
          <a:xfrm>
            <a:off x="9703364" y="5829565"/>
            <a:ext cx="2514600"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②完成课程评价，</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点击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开始考试</a:t>
            </a:r>
            <a:r>
              <a:rPr lang="en-US" altLang="zh-CN" dirty="0">
                <a:latin typeface="微软雅黑" panose="020B0503020204020204" pitchFamily="34" charset="-122"/>
                <a:ea typeface="微软雅黑" panose="020B0503020204020204" pitchFamily="34" charset="-122"/>
              </a:rPr>
              <a:t>】</a:t>
            </a:r>
          </a:p>
        </p:txBody>
      </p:sp>
      <p:sp>
        <p:nvSpPr>
          <p:cNvPr id="15" name="文本框 36"/>
          <p:cNvSpPr>
            <a:spLocks noChangeArrowheads="1"/>
          </p:cNvSpPr>
          <p:nvPr/>
        </p:nvSpPr>
        <p:spPr bwMode="auto">
          <a:xfrm>
            <a:off x="0" y="23868"/>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4.9</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考试</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15"/>
          <p:cNvSpPr txBox="1"/>
          <p:nvPr/>
        </p:nvSpPr>
        <p:spPr>
          <a:xfrm>
            <a:off x="2235201" y="6077562"/>
            <a:ext cx="5803336" cy="369332"/>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课程评价直接反馈给系统，老师不会收到您的反馈内容</a:t>
            </a:r>
            <a:endParaRPr lang="en-US" altLang="zh-CN" b="1"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738505" y="3672205"/>
            <a:ext cx="1410335" cy="33337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3"/>
          <p:cNvSpPr>
            <a:spLocks noChangeArrowheads="1"/>
          </p:cNvSpPr>
          <p:nvPr/>
        </p:nvSpPr>
        <p:spPr bwMode="auto">
          <a:xfrm>
            <a:off x="5083175" y="2220913"/>
            <a:ext cx="1811338" cy="1809750"/>
          </a:xfrm>
          <a:prstGeom prst="ellipse">
            <a:avLst/>
          </a:prstGeom>
          <a:solidFill>
            <a:schemeClr val="accent3">
              <a:lumMod val="75000"/>
            </a:schemeClr>
          </a:solidFill>
          <a:ln w="28575">
            <a:solidFill>
              <a:schemeClr val="bg1"/>
            </a:solidFill>
            <a:bevel/>
          </a:ln>
        </p:spPr>
        <p:txBody>
          <a:bodyPr anchor="ctr"/>
          <a:lstStyle/>
          <a:p>
            <a:pPr algn="ctr" eaLnBrk="1" hangingPunct="1"/>
            <a:r>
              <a:rPr lang="en-US" altLang="zh-CN"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6600" dirty="0">
              <a:solidFill>
                <a:schemeClr val="bg1"/>
              </a:solidFill>
            </a:endParaRPr>
          </a:p>
        </p:txBody>
      </p:sp>
      <p:sp>
        <p:nvSpPr>
          <p:cNvPr id="10" name="空心弧 7"/>
          <p:cNvSpPr>
            <a:spLocks noChangeArrowheads="1"/>
          </p:cNvSpPr>
          <p:nvPr/>
        </p:nvSpPr>
        <p:spPr bwMode="auto">
          <a:xfrm rot="7415860">
            <a:off x="4943476" y="2024062"/>
            <a:ext cx="2163762" cy="2163763"/>
          </a:xfrm>
          <a:custGeom>
            <a:avLst/>
            <a:gdLst>
              <a:gd name="T0" fmla="*/ 2147483647 w 21600"/>
              <a:gd name="T1" fmla="*/ 0 h 21600"/>
              <a:gd name="T2" fmla="*/ 2147483647 w 21600"/>
              <a:gd name="T3" fmla="*/ 2147483647 h 21600"/>
              <a:gd name="T4" fmla="*/ 2147483647 w 21600"/>
              <a:gd name="T5" fmla="*/ 478492574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911 h 21600"/>
            </a:gdLst>
            <a:ahLst/>
            <a:cxnLst>
              <a:cxn ang="T8">
                <a:pos x="T0" y="T1"/>
              </a:cxn>
              <a:cxn ang="T9">
                <a:pos x="T2" y="T3"/>
              </a:cxn>
              <a:cxn ang="T10">
                <a:pos x="T4" y="T5"/>
              </a:cxn>
              <a:cxn ang="T11">
                <a:pos x="T6" y="T7"/>
              </a:cxn>
            </a:cxnLst>
            <a:rect l="T12" t="T13" r="T14" b="T15"/>
            <a:pathLst>
              <a:path w="21600" h="21600">
                <a:moveTo>
                  <a:pt x="8788" y="20926"/>
                </a:moveTo>
                <a:cubicBezTo>
                  <a:pt x="3956" y="19966"/>
                  <a:pt x="476" y="15726"/>
                  <a:pt x="476" y="10800"/>
                </a:cubicBezTo>
                <a:cubicBezTo>
                  <a:pt x="476" y="5098"/>
                  <a:pt x="5098" y="476"/>
                  <a:pt x="10800" y="476"/>
                </a:cubicBezTo>
                <a:cubicBezTo>
                  <a:pt x="16501" y="476"/>
                  <a:pt x="21124" y="5098"/>
                  <a:pt x="21124" y="10800"/>
                </a:cubicBezTo>
                <a:cubicBezTo>
                  <a:pt x="21124" y="15726"/>
                  <a:pt x="17643" y="19966"/>
                  <a:pt x="12811" y="20926"/>
                </a:cubicBezTo>
                <a:lnTo>
                  <a:pt x="12904" y="21392"/>
                </a:lnTo>
                <a:cubicBezTo>
                  <a:pt x="17959" y="20388"/>
                  <a:pt x="21600" y="15953"/>
                  <a:pt x="21600" y="10800"/>
                </a:cubicBezTo>
                <a:cubicBezTo>
                  <a:pt x="21600" y="4835"/>
                  <a:pt x="16764" y="0"/>
                  <a:pt x="10800" y="0"/>
                </a:cubicBezTo>
                <a:cubicBezTo>
                  <a:pt x="4835" y="0"/>
                  <a:pt x="0" y="4835"/>
                  <a:pt x="0" y="10800"/>
                </a:cubicBezTo>
                <a:cubicBezTo>
                  <a:pt x="-1" y="15953"/>
                  <a:pt x="3640" y="20388"/>
                  <a:pt x="8695" y="21392"/>
                </a:cubicBezTo>
                <a:lnTo>
                  <a:pt x="8788" y="20926"/>
                </a:lnTo>
                <a:close/>
              </a:path>
            </a:pathLst>
          </a:custGeom>
          <a:solidFill>
            <a:schemeClr val="accent3">
              <a:lumMod val="75000"/>
            </a:schemeClr>
          </a:solidFill>
          <a:ln w="9525">
            <a:noFill/>
            <a:round/>
          </a:ln>
        </p:spPr>
        <p:txBody>
          <a:bodyPr anchor="ctr"/>
          <a:lstStyle/>
          <a:p>
            <a:endParaRPr lang="zh-CN" altLang="en-US"/>
          </a:p>
        </p:txBody>
      </p:sp>
      <p:sp>
        <p:nvSpPr>
          <p:cNvPr id="11" name="空心弧 8"/>
          <p:cNvSpPr>
            <a:spLocks noChangeArrowheads="1"/>
          </p:cNvSpPr>
          <p:nvPr/>
        </p:nvSpPr>
        <p:spPr bwMode="auto">
          <a:xfrm rot="-2323176">
            <a:off x="4687888" y="1825625"/>
            <a:ext cx="2601912" cy="2601913"/>
          </a:xfrm>
          <a:custGeom>
            <a:avLst/>
            <a:gdLst>
              <a:gd name="T0" fmla="*/ 2147483647 w 21600"/>
              <a:gd name="T1" fmla="*/ 0 h 21600"/>
              <a:gd name="T2" fmla="*/ 520877779 w 21600"/>
              <a:gd name="T3" fmla="*/ 2147483647 h 21600"/>
              <a:gd name="T4" fmla="*/ 2147483647 w 21600"/>
              <a:gd name="T5" fmla="*/ 95610173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572" y="10082"/>
                </a:moveTo>
                <a:cubicBezTo>
                  <a:pt x="948" y="4711"/>
                  <a:pt x="5415" y="547"/>
                  <a:pt x="10799" y="547"/>
                </a:cubicBezTo>
                <a:cubicBezTo>
                  <a:pt x="16184" y="546"/>
                  <a:pt x="20651" y="4711"/>
                  <a:pt x="21027" y="10082"/>
                </a:cubicBezTo>
                <a:lnTo>
                  <a:pt x="21573" y="10044"/>
                </a:lnTo>
                <a:cubicBezTo>
                  <a:pt x="21176" y="4386"/>
                  <a:pt x="16471" y="0"/>
                  <a:pt x="10800" y="0"/>
                </a:cubicBezTo>
                <a:cubicBezTo>
                  <a:pt x="5128" y="-1"/>
                  <a:pt x="423" y="4386"/>
                  <a:pt x="26" y="10044"/>
                </a:cubicBezTo>
                <a:lnTo>
                  <a:pt x="572" y="10082"/>
                </a:lnTo>
                <a:close/>
              </a:path>
            </a:pathLst>
          </a:custGeom>
          <a:solidFill>
            <a:schemeClr val="accent3">
              <a:lumMod val="75000"/>
            </a:schemeClr>
          </a:solidFill>
          <a:ln w="9525">
            <a:noFill/>
            <a:round/>
          </a:ln>
        </p:spPr>
        <p:txBody>
          <a:bodyPr anchor="ctr"/>
          <a:lstStyle/>
          <a:p>
            <a:endParaRPr lang="zh-CN" altLang="en-US"/>
          </a:p>
        </p:txBody>
      </p:sp>
      <p:sp>
        <p:nvSpPr>
          <p:cNvPr id="12" name="空心弧 9"/>
          <p:cNvSpPr>
            <a:spLocks noChangeArrowheads="1"/>
          </p:cNvSpPr>
          <p:nvPr/>
        </p:nvSpPr>
        <p:spPr bwMode="auto">
          <a:xfrm rot="9607315">
            <a:off x="4513263" y="1671638"/>
            <a:ext cx="2943225" cy="2941637"/>
          </a:xfrm>
          <a:custGeom>
            <a:avLst/>
            <a:gdLst>
              <a:gd name="T0" fmla="*/ 2147483647 w 21600"/>
              <a:gd name="T1" fmla="*/ 0 h 21600"/>
              <a:gd name="T2" fmla="*/ 490815975 w 21600"/>
              <a:gd name="T3" fmla="*/ 2147483647 h 21600"/>
              <a:gd name="T4" fmla="*/ 2147483647 w 21600"/>
              <a:gd name="T5" fmla="*/ 848686209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361" y="10067"/>
                </a:moveTo>
                <a:cubicBezTo>
                  <a:pt x="746" y="4586"/>
                  <a:pt x="5305" y="336"/>
                  <a:pt x="10799" y="336"/>
                </a:cubicBezTo>
                <a:cubicBezTo>
                  <a:pt x="16294" y="335"/>
                  <a:pt x="20853" y="4586"/>
                  <a:pt x="21238" y="10067"/>
                </a:cubicBezTo>
                <a:lnTo>
                  <a:pt x="21573" y="10044"/>
                </a:lnTo>
                <a:cubicBezTo>
                  <a:pt x="21176" y="4386"/>
                  <a:pt x="16471" y="0"/>
                  <a:pt x="10800" y="0"/>
                </a:cubicBezTo>
                <a:cubicBezTo>
                  <a:pt x="5128" y="-1"/>
                  <a:pt x="423" y="4386"/>
                  <a:pt x="26" y="10044"/>
                </a:cubicBezTo>
                <a:lnTo>
                  <a:pt x="361" y="10067"/>
                </a:lnTo>
                <a:close/>
              </a:path>
            </a:pathLst>
          </a:custGeom>
          <a:solidFill>
            <a:schemeClr val="accent3">
              <a:lumMod val="75000"/>
            </a:schemeClr>
          </a:solidFill>
          <a:ln w="9525">
            <a:noFill/>
            <a:round/>
          </a:ln>
        </p:spPr>
        <p:txBody>
          <a:bodyPr anchor="ctr"/>
          <a:lstStyle/>
          <a:p>
            <a:endParaRPr lang="zh-CN" altLang="en-US"/>
          </a:p>
        </p:txBody>
      </p:sp>
      <p:sp>
        <p:nvSpPr>
          <p:cNvPr id="13" name="等腰三角形 35"/>
          <p:cNvSpPr>
            <a:spLocks noChangeArrowheads="1"/>
          </p:cNvSpPr>
          <p:nvPr/>
        </p:nvSpPr>
        <p:spPr bwMode="auto">
          <a:xfrm>
            <a:off x="5902325" y="4686300"/>
            <a:ext cx="246063" cy="187325"/>
          </a:xfrm>
          <a:prstGeom prst="triangle">
            <a:avLst>
              <a:gd name="adj" fmla="val 50000"/>
            </a:avLst>
          </a:prstGeom>
          <a:solidFill>
            <a:schemeClr val="accent3">
              <a:lumMod val="75000"/>
            </a:schemeClr>
          </a:solidFill>
          <a:ln w="9525">
            <a:noFill/>
            <a:miter lim="800000"/>
          </a:ln>
        </p:spPr>
        <p:txBody>
          <a:bodyPr anchor="ctr"/>
          <a:lstStyle/>
          <a:p>
            <a:pPr algn="ctr" eaLnBrk="1" hangingPunct="1"/>
            <a:endParaRPr lang="zh-CN" altLang="zh-CN">
              <a:solidFill>
                <a:schemeClr val="bg1"/>
              </a:solidFill>
              <a:latin typeface="宋体" panose="02010600030101010101" pitchFamily="2" charset="-122"/>
              <a:sym typeface="宋体" panose="02010600030101010101" pitchFamily="2" charset="-122"/>
            </a:endParaRPr>
          </a:p>
        </p:txBody>
      </p:sp>
      <p:sp>
        <p:nvSpPr>
          <p:cNvPr id="14" name="文本框 36"/>
          <p:cNvSpPr>
            <a:spLocks noChangeArrowheads="1"/>
          </p:cNvSpPr>
          <p:nvPr/>
        </p:nvSpPr>
        <p:spPr bwMode="auto">
          <a:xfrm>
            <a:off x="3777456" y="4897374"/>
            <a:ext cx="4495800" cy="646331"/>
          </a:xfrm>
          <a:prstGeom prst="rect">
            <a:avLst/>
          </a:prstGeom>
          <a:solidFill>
            <a:schemeClr val="accent3">
              <a:lumMod val="75000"/>
            </a:schemeClr>
          </a:solidFill>
          <a:ln w="9525">
            <a:noFill/>
            <a:miter lim="800000"/>
          </a:ln>
        </p:spPr>
        <p:txBody>
          <a:bodyPr>
            <a:spAutoFit/>
          </a:bodyPr>
          <a:lstStyle/>
          <a:p>
            <a:pPr algn="ctr" eaLnBrk="1" hangingPunct="1"/>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注册</a:t>
            </a:r>
            <a:r>
              <a:rPr lang="en-US" altLang="zh-CN"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&amp;</a:t>
            </a:r>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登录</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64432365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630224" y="1127026"/>
            <a:ext cx="9150350" cy="4665020"/>
          </a:xfrm>
          <a:prstGeom prst="rect">
            <a:avLst/>
          </a:prstGeom>
          <a:ln>
            <a:solidFill>
              <a:schemeClr val="bg1">
                <a:lumMod val="50000"/>
              </a:schemeClr>
            </a:solidFill>
          </a:ln>
        </p:spPr>
      </p:pic>
      <p:sp>
        <p:nvSpPr>
          <p:cNvPr id="10" name="矩形 9"/>
          <p:cNvSpPr/>
          <p:nvPr/>
        </p:nvSpPr>
        <p:spPr bwMode="auto">
          <a:xfrm>
            <a:off x="2849092" y="2020493"/>
            <a:ext cx="2273301" cy="3810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矩形 10"/>
          <p:cNvSpPr/>
          <p:nvPr/>
        </p:nvSpPr>
        <p:spPr bwMode="auto">
          <a:xfrm>
            <a:off x="2849091" y="5101818"/>
            <a:ext cx="2273301" cy="3810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3" name="文本框 12"/>
          <p:cNvSpPr txBox="1"/>
          <p:nvPr/>
        </p:nvSpPr>
        <p:spPr>
          <a:xfrm>
            <a:off x="2849091" y="5818881"/>
            <a:ext cx="2514600" cy="72263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③完成答题后，点</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击</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提交试卷</a:t>
            </a:r>
            <a:r>
              <a:rPr lang="en-US" altLang="zh-CN" sz="2000" dirty="0">
                <a:latin typeface="微软雅黑" panose="020B0503020204020204" pitchFamily="34" charset="-122"/>
                <a:ea typeface="微软雅黑" panose="020B0503020204020204" pitchFamily="34" charset="-122"/>
              </a:rPr>
              <a:t>】</a:t>
            </a:r>
          </a:p>
        </p:txBody>
      </p:sp>
      <p:sp>
        <p:nvSpPr>
          <p:cNvPr id="14" name="文本框 13"/>
          <p:cNvSpPr txBox="1"/>
          <p:nvPr/>
        </p:nvSpPr>
        <p:spPr>
          <a:xfrm>
            <a:off x="766082" y="2498433"/>
            <a:ext cx="6439317" cy="707886"/>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此处为考试时间计时</a:t>
            </a:r>
            <a:r>
              <a:rPr lang="zh-CN" altLang="en-US" sz="2000" dirty="0" smtClean="0">
                <a:solidFill>
                  <a:srgbClr val="FF0000"/>
                </a:solidFill>
                <a:latin typeface="微软雅黑" panose="020B0503020204020204" pitchFamily="34" charset="-122"/>
                <a:ea typeface="微软雅黑" panose="020B0503020204020204" pitchFamily="34" charset="-122"/>
              </a:rPr>
              <a:t>，中途</a:t>
            </a:r>
            <a:r>
              <a:rPr lang="zh-CN" altLang="en-US" sz="2000" dirty="0">
                <a:solidFill>
                  <a:srgbClr val="FF0000"/>
                </a:solidFill>
                <a:latin typeface="微软雅黑" panose="020B0503020204020204" pitchFamily="34" charset="-122"/>
                <a:ea typeface="微软雅黑" panose="020B0503020204020204" pitchFamily="34" charset="-122"/>
              </a:rPr>
              <a:t>退出考试页面，倒计时不会停止，当剩余时间为</a:t>
            </a:r>
            <a:r>
              <a:rPr lang="en-US" altLang="zh-CN" sz="2000" dirty="0">
                <a:solidFill>
                  <a:srgbClr val="FF0000"/>
                </a:solidFill>
                <a:latin typeface="微软雅黑" panose="020B0503020204020204" pitchFamily="34" charset="-122"/>
                <a:ea typeface="微软雅黑" panose="020B0503020204020204" pitchFamily="34" charset="-122"/>
              </a:rPr>
              <a:t>0</a:t>
            </a:r>
            <a:r>
              <a:rPr lang="zh-CN" altLang="en-US" sz="2000" dirty="0">
                <a:solidFill>
                  <a:srgbClr val="FF0000"/>
                </a:solidFill>
                <a:latin typeface="微软雅黑" panose="020B0503020204020204" pitchFamily="34" charset="-122"/>
                <a:ea typeface="微软雅黑" panose="020B0503020204020204" pitchFamily="34" charset="-122"/>
              </a:rPr>
              <a:t>，系统自动提交试卷。</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9" name="文本框 36"/>
          <p:cNvSpPr>
            <a:spLocks noChangeArrowheads="1"/>
          </p:cNvSpPr>
          <p:nvPr/>
        </p:nvSpPr>
        <p:spPr bwMode="auto">
          <a:xfrm>
            <a:off x="0" y="32494"/>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4.9.1</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参加</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考试</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0954" y="825469"/>
            <a:ext cx="12171045" cy="6317501"/>
          </a:xfrm>
          <a:prstGeom prst="rect">
            <a:avLst/>
          </a:prstGeom>
        </p:spPr>
      </p:pic>
      <p:sp>
        <p:nvSpPr>
          <p:cNvPr id="6"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4.10</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查看</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学习进度</a:t>
            </a:r>
          </a:p>
        </p:txBody>
      </p:sp>
      <p:sp>
        <p:nvSpPr>
          <p:cNvPr id="8" name="矩形 7"/>
          <p:cNvSpPr/>
          <p:nvPr/>
        </p:nvSpPr>
        <p:spPr>
          <a:xfrm>
            <a:off x="3202365" y="2041418"/>
            <a:ext cx="739775" cy="1762831"/>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9" name="文本框 8"/>
          <p:cNvSpPr txBox="1"/>
          <p:nvPr/>
        </p:nvSpPr>
        <p:spPr>
          <a:xfrm>
            <a:off x="2695094" y="6536989"/>
            <a:ext cx="7551214" cy="400110"/>
          </a:xfrm>
          <a:prstGeom prst="rect">
            <a:avLst/>
          </a:prstGeom>
          <a:noFill/>
        </p:spPr>
        <p:txBody>
          <a:bodyPr wrap="square" rtlCol="0">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成绩进度是根据老师设定的考核标准计算而来，数据均次日更新</a:t>
            </a:r>
            <a:endParaRPr lang="zh-CN" altLang="en-US" dirty="0">
              <a:solidFill>
                <a:srgbClr val="FF0000"/>
              </a:solidFill>
            </a:endParaRPr>
          </a:p>
        </p:txBody>
      </p:sp>
      <p:sp>
        <p:nvSpPr>
          <p:cNvPr id="2" name="矩形 1"/>
          <p:cNvSpPr/>
          <p:nvPr/>
        </p:nvSpPr>
        <p:spPr>
          <a:xfrm>
            <a:off x="20954" y="6536989"/>
            <a:ext cx="2371090" cy="467360"/>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724010" y="636489"/>
            <a:ext cx="7467989" cy="4366943"/>
          </a:xfrm>
          <a:prstGeom prst="rect">
            <a:avLst/>
          </a:prstGeom>
        </p:spPr>
      </p:pic>
      <p:sp>
        <p:nvSpPr>
          <p:cNvPr id="6" name="文本框 5"/>
          <p:cNvSpPr txBox="1"/>
          <p:nvPr/>
        </p:nvSpPr>
        <p:spPr>
          <a:xfrm>
            <a:off x="116768" y="909932"/>
            <a:ext cx="3775393" cy="400110"/>
          </a:xfrm>
          <a:prstGeom prst="rect">
            <a:avLst/>
          </a:prstGeom>
          <a:noFill/>
        </p:spPr>
        <p:txBody>
          <a:bodyPr wrap="none" rtlCol="0">
            <a:spAutoFit/>
          </a:bodyPr>
          <a:lstStyle/>
          <a:p>
            <a:r>
              <a:rPr lang="zh-CN" altLang="en-US" sz="2000" dirty="0">
                <a:latin typeface="微软雅黑" panose="020B0503020204020204" pitchFamily="34" charset="-122"/>
                <a:ea typeface="微软雅黑" panose="020B0503020204020204" pitchFamily="34" charset="-122"/>
              </a:rPr>
              <a:t>点击课程</a:t>
            </a:r>
            <a:r>
              <a:rPr lang="zh-CN" altLang="en-US" sz="2000" dirty="0" smtClean="0">
                <a:latin typeface="微软雅黑" panose="020B0503020204020204" pitchFamily="34" charset="-122"/>
                <a:ea typeface="微软雅黑" panose="020B0503020204020204" pitchFamily="34" charset="-122"/>
              </a:rPr>
              <a:t>主页左侧</a:t>
            </a:r>
            <a:r>
              <a:rPr lang="zh-CN" altLang="en-US" sz="2000" dirty="0" smtClean="0">
                <a:solidFill>
                  <a:srgbClr val="FF0000"/>
                </a:solidFill>
                <a:latin typeface="微软雅黑" panose="020B0503020204020204" pitchFamily="34" charset="-122"/>
                <a:ea typeface="微软雅黑" panose="020B0503020204020204" pitchFamily="34" charset="-122"/>
              </a:rPr>
              <a:t>【开始学习】</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11" name="文本框 36"/>
          <p:cNvSpPr>
            <a:spLocks noChangeArrowheads="1"/>
          </p:cNvSpPr>
          <p:nvPr/>
        </p:nvSpPr>
        <p:spPr bwMode="auto">
          <a:xfrm>
            <a:off x="0" y="17361"/>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4.11</a:t>
            </a:r>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开始学习</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0" y="2464998"/>
            <a:ext cx="5008880" cy="417830"/>
          </a:xfrm>
          <a:prstGeom prst="rect">
            <a:avLst/>
          </a:prstGeom>
        </p:spPr>
        <p:txBody>
          <a:bodyPr wrap="none">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图标上有点的表示该项为任务点，必须完成</a:t>
            </a:r>
            <a:endParaRPr lang="zh-CN" altLang="en-US" sz="2000" dirty="0"/>
          </a:p>
        </p:txBody>
      </p:sp>
      <p:sp>
        <p:nvSpPr>
          <p:cNvPr id="18" name="矩形 17"/>
          <p:cNvSpPr/>
          <p:nvPr/>
        </p:nvSpPr>
        <p:spPr>
          <a:xfrm>
            <a:off x="10317802" y="2768707"/>
            <a:ext cx="1588363" cy="923330"/>
          </a:xfrm>
          <a:prstGeom prst="rect">
            <a:avLst/>
          </a:prstGeom>
        </p:spPr>
        <p:txBody>
          <a:bodyPr wrap="square">
            <a:spAutoFit/>
          </a:bodyPr>
          <a:lstStyle/>
          <a:p>
            <a:r>
              <a:rPr lang="zh-CN" altLang="en-US" dirty="0">
                <a:solidFill>
                  <a:srgbClr val="FF0000"/>
                </a:solidFill>
                <a:latin typeface="微软雅黑" panose="020B0503020204020204" pitchFamily="34" charset="-122"/>
                <a:ea typeface="微软雅黑" panose="020B0503020204020204" pitchFamily="34" charset="-122"/>
              </a:rPr>
              <a:t>任务点完成后，该项后面会有一个√</a:t>
            </a:r>
          </a:p>
        </p:txBody>
      </p:sp>
      <p:sp>
        <p:nvSpPr>
          <p:cNvPr id="8" name="文本框 7"/>
          <p:cNvSpPr txBox="1"/>
          <p:nvPr/>
        </p:nvSpPr>
        <p:spPr>
          <a:xfrm>
            <a:off x="53300" y="1388594"/>
            <a:ext cx="4714875" cy="102743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播放器上方为本章节的学习资源，类型有视频、文本、附件</a:t>
            </a:r>
            <a:r>
              <a:rPr lang="zh-CN" altLang="en-US" sz="2000" dirty="0" smtClean="0">
                <a:latin typeface="微软雅黑" panose="020B0503020204020204" pitchFamily="34" charset="-122"/>
                <a:ea typeface="微软雅黑" panose="020B0503020204020204" pitchFamily="34" charset="-122"/>
              </a:rPr>
              <a:t>、随堂讨论等，每个</a:t>
            </a:r>
            <a:r>
              <a:rPr lang="zh-CN" altLang="en-US" sz="2000" dirty="0">
                <a:latin typeface="微软雅黑" panose="020B0503020204020204" pitchFamily="34" charset="-122"/>
                <a:ea typeface="微软雅黑" panose="020B0503020204020204" pitchFamily="34" charset="-122"/>
              </a:rPr>
              <a:t>章节有</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个或多个资源。</a:t>
            </a:r>
            <a:endParaRPr lang="en-US" altLang="zh-CN" sz="2000" dirty="0">
              <a:latin typeface="微软雅黑" panose="020B0503020204020204" pitchFamily="34" charset="-122"/>
              <a:ea typeface="微软雅黑" panose="020B0503020204020204" pitchFamily="34" charset="-122"/>
            </a:endParaRPr>
          </a:p>
        </p:txBody>
      </p:sp>
      <p:sp>
        <p:nvSpPr>
          <p:cNvPr id="7" name="矩形 6"/>
          <p:cNvSpPr/>
          <p:nvPr/>
        </p:nvSpPr>
        <p:spPr>
          <a:xfrm flipV="1">
            <a:off x="4839420" y="2213147"/>
            <a:ext cx="1414731" cy="357523"/>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5" name="直接箭头连接符 14"/>
          <p:cNvCxnSpPr/>
          <p:nvPr/>
        </p:nvCxnSpPr>
        <p:spPr>
          <a:xfrm>
            <a:off x="6254151" y="2251494"/>
            <a:ext cx="2565366" cy="693001"/>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pic>
        <p:nvPicPr>
          <p:cNvPr id="21" name="图片 20"/>
          <p:cNvPicPr>
            <a:picLocks noChangeAspect="1"/>
          </p:cNvPicPr>
          <p:nvPr/>
        </p:nvPicPr>
        <p:blipFill>
          <a:blip r:embed="rId3"/>
          <a:stretch>
            <a:fillRect/>
          </a:stretch>
        </p:blipFill>
        <p:spPr>
          <a:xfrm>
            <a:off x="2091498" y="2972884"/>
            <a:ext cx="7940470" cy="4081924"/>
          </a:xfrm>
          <a:prstGeom prst="rect">
            <a:avLst/>
          </a:prstGeom>
        </p:spPr>
      </p:pic>
      <p:sp>
        <p:nvSpPr>
          <p:cNvPr id="19" name="矩形 18"/>
          <p:cNvSpPr/>
          <p:nvPr/>
        </p:nvSpPr>
        <p:spPr>
          <a:xfrm>
            <a:off x="8373745" y="3324860"/>
            <a:ext cx="1576705" cy="350202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0" name="文本框 9"/>
          <p:cNvSpPr txBox="1"/>
          <p:nvPr/>
        </p:nvSpPr>
        <p:spPr>
          <a:xfrm>
            <a:off x="9933694" y="4949190"/>
            <a:ext cx="2061972" cy="1200329"/>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rPr>
              <a:t>右侧栏有三个标签：目录、笔记、提问，默认展示第一个章节目录内容</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a:xfrm>
            <a:off x="8458005" y="3804250"/>
            <a:ext cx="1406412" cy="728048"/>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25" name="直接箭头连接符 24"/>
          <p:cNvCxnSpPr/>
          <p:nvPr/>
        </p:nvCxnSpPr>
        <p:spPr>
          <a:xfrm flipV="1">
            <a:off x="9864417" y="3589032"/>
            <a:ext cx="1665836" cy="428141"/>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659170"/>
            <a:ext cx="12192000" cy="6099422"/>
          </a:xfrm>
          <a:prstGeom prst="rect">
            <a:avLst/>
          </a:prstGeom>
        </p:spPr>
      </p:pic>
      <p:sp>
        <p:nvSpPr>
          <p:cNvPr id="11" name="文本框 36"/>
          <p:cNvSpPr>
            <a:spLocks noChangeArrowheads="1"/>
          </p:cNvSpPr>
          <p:nvPr/>
        </p:nvSpPr>
        <p:spPr bwMode="auto">
          <a:xfrm>
            <a:off x="0" y="12839"/>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r>
              <a:rPr lang="en-US" altLang="zh-CN"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4.11.1</a:t>
            </a:r>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开始学习</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9828159" y="2064872"/>
            <a:ext cx="2240195" cy="78269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22" name="直接箭头连接符 21"/>
          <p:cNvCxnSpPr/>
          <p:nvPr/>
        </p:nvCxnSpPr>
        <p:spPr>
          <a:xfrm>
            <a:off x="8977871" y="1279894"/>
            <a:ext cx="927926" cy="880848"/>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
        <p:nvSpPr>
          <p:cNvPr id="8" name="矩形 7"/>
          <p:cNvSpPr/>
          <p:nvPr/>
        </p:nvSpPr>
        <p:spPr>
          <a:xfrm>
            <a:off x="8320177" y="118523"/>
            <a:ext cx="2889850" cy="1161371"/>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3" name="文本框 2"/>
          <p:cNvSpPr txBox="1"/>
          <p:nvPr/>
        </p:nvSpPr>
        <p:spPr>
          <a:xfrm>
            <a:off x="8320177" y="339689"/>
            <a:ext cx="2889850" cy="1200329"/>
          </a:xfrm>
          <a:prstGeom prst="rect">
            <a:avLst/>
          </a:prstGeom>
          <a:noFill/>
        </p:spPr>
        <p:txBody>
          <a:bodyPr wrap="square" rtlCol="0">
            <a:spAutoFit/>
          </a:bodyPr>
          <a:lstStyle/>
          <a:p>
            <a:r>
              <a:rPr lang="zh-CN" altLang="en-US" dirty="0" smtClean="0">
                <a:solidFill>
                  <a:srgbClr val="FF0000"/>
                </a:solidFill>
                <a:latin typeface="微软雅黑" panose="020B0503020204020204" pitchFamily="34" charset="-122"/>
                <a:ea typeface="微软雅黑" panose="020B0503020204020204" pitchFamily="34" charset="-122"/>
              </a:rPr>
              <a:t>每个小章节都有任务点，点开观看即可，</a:t>
            </a:r>
            <a:r>
              <a:rPr lang="zh-CN" altLang="en-US" dirty="0">
                <a:solidFill>
                  <a:srgbClr val="FF0000"/>
                </a:solidFill>
                <a:latin typeface="微软雅黑" panose="020B0503020204020204" pitchFamily="34" charset="-122"/>
                <a:ea typeface="微软雅黑" panose="020B0503020204020204" pitchFamily="34" charset="-122"/>
              </a:rPr>
              <a:t>任务点完成后，该项后面会有一个√</a:t>
            </a:r>
          </a:p>
          <a:p>
            <a:endParaRPr lang="zh-CN" altLang="en-US" b="1" dirty="0">
              <a:solidFill>
                <a:srgbClr val="FF0000"/>
              </a:solidFill>
            </a:endParaRPr>
          </a:p>
        </p:txBody>
      </p:sp>
    </p:spTree>
    <p:extLst>
      <p:ext uri="{BB962C8B-B14F-4D97-AF65-F5344CB8AC3E}">
        <p14:creationId xmlns:p14="http://schemas.microsoft.com/office/powerpoint/2010/main" val="2600521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4508" y="1277564"/>
            <a:ext cx="12122988" cy="4545479"/>
          </a:xfrm>
          <a:prstGeom prst="rect">
            <a:avLst/>
          </a:prstGeom>
        </p:spPr>
      </p:pic>
      <p:sp>
        <p:nvSpPr>
          <p:cNvPr id="11" name="文本框 36"/>
          <p:cNvSpPr>
            <a:spLocks noChangeArrowheads="1"/>
          </p:cNvSpPr>
          <p:nvPr/>
        </p:nvSpPr>
        <p:spPr bwMode="auto">
          <a:xfrm>
            <a:off x="8626" y="109"/>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r>
              <a:rPr lang="en-US" altLang="zh-CN"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4.11.1</a:t>
            </a:r>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开始学习</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7307060" y="5469147"/>
            <a:ext cx="2328646" cy="417763"/>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1" name="文本框 20"/>
          <p:cNvSpPr txBox="1"/>
          <p:nvPr/>
        </p:nvSpPr>
        <p:spPr>
          <a:xfrm>
            <a:off x="327804" y="6393057"/>
            <a:ext cx="4966368" cy="400110"/>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如视频无法正常播放，请尝试更换线路</a:t>
            </a:r>
            <a:endParaRPr lang="zh-CN" altLang="en-US" sz="2000" dirty="0">
              <a:solidFill>
                <a:srgbClr val="FF0000"/>
              </a:solidFill>
              <a:latin typeface="微软雅黑" panose="020B0503020204020204" pitchFamily="34" charset="-122"/>
              <a:ea typeface="微软雅黑" panose="020B0503020204020204" pitchFamily="34" charset="-122"/>
            </a:endParaRPr>
          </a:p>
        </p:txBody>
      </p:sp>
      <p:cxnSp>
        <p:nvCxnSpPr>
          <p:cNvPr id="22" name="直接箭头连接符 21"/>
          <p:cNvCxnSpPr/>
          <p:nvPr/>
        </p:nvCxnSpPr>
        <p:spPr>
          <a:xfrm flipV="1">
            <a:off x="4540490" y="5814629"/>
            <a:ext cx="2766570" cy="783556"/>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
        <p:nvSpPr>
          <p:cNvPr id="3" name="文本框 2"/>
          <p:cNvSpPr txBox="1"/>
          <p:nvPr/>
        </p:nvSpPr>
        <p:spPr>
          <a:xfrm>
            <a:off x="69012" y="815899"/>
            <a:ext cx="11438626" cy="461665"/>
          </a:xfrm>
          <a:prstGeom prst="rect">
            <a:avLst/>
          </a:prstGeom>
          <a:noFill/>
        </p:spPr>
        <p:txBody>
          <a:bodyPr wrap="square" rtlCol="0">
            <a:spAutoFit/>
          </a:bodyPr>
          <a:lstStyle/>
          <a:p>
            <a:pPr lvl="0"/>
            <a:r>
              <a:rPr lang="zh-CN" altLang="en-US" sz="2400" dirty="0" smtClean="0">
                <a:solidFill>
                  <a:srgbClr val="FF0000"/>
                </a:solidFill>
                <a:latin typeface="+mn-ea"/>
                <a:ea typeface="+mn-ea"/>
              </a:rPr>
              <a:t>为获得良好的视觉效果，</a:t>
            </a:r>
            <a:r>
              <a:rPr lang="zh-CN" altLang="zh-CN" sz="2400" dirty="0" smtClean="0">
                <a:solidFill>
                  <a:srgbClr val="FF0000"/>
                </a:solidFill>
                <a:latin typeface="+mn-ea"/>
                <a:ea typeface="+mn-ea"/>
              </a:rPr>
              <a:t>建议</a:t>
            </a:r>
            <a:r>
              <a:rPr lang="zh-CN" altLang="zh-CN" sz="2400" dirty="0">
                <a:solidFill>
                  <a:srgbClr val="FF0000"/>
                </a:solidFill>
                <a:latin typeface="+mn-ea"/>
                <a:ea typeface="+mn-ea"/>
              </a:rPr>
              <a:t>学生使用</a:t>
            </a:r>
            <a:r>
              <a:rPr lang="en-US" altLang="zh-CN" sz="2400" dirty="0">
                <a:solidFill>
                  <a:srgbClr val="FF0000"/>
                </a:solidFill>
                <a:latin typeface="+mn-ea"/>
                <a:ea typeface="+mn-ea"/>
              </a:rPr>
              <a:t>Chrome</a:t>
            </a:r>
            <a:r>
              <a:rPr lang="zh-CN" altLang="zh-CN" sz="2400" dirty="0">
                <a:solidFill>
                  <a:srgbClr val="FF0000"/>
                </a:solidFill>
                <a:latin typeface="+mn-ea"/>
                <a:ea typeface="+mn-ea"/>
              </a:rPr>
              <a:t>浏览器</a:t>
            </a:r>
            <a:r>
              <a:rPr lang="en-US" altLang="zh-CN" sz="2400" dirty="0" smtClean="0">
                <a:solidFill>
                  <a:srgbClr val="FF0000"/>
                </a:solidFill>
                <a:latin typeface="+mn-ea"/>
                <a:ea typeface="+mn-ea"/>
              </a:rPr>
              <a:t>(</a:t>
            </a:r>
            <a:r>
              <a:rPr lang="zh-CN" altLang="en-US" sz="2400" dirty="0" smtClean="0">
                <a:solidFill>
                  <a:srgbClr val="FF0000"/>
                </a:solidFill>
                <a:latin typeface="+mn-ea"/>
                <a:ea typeface="+mn-ea"/>
              </a:rPr>
              <a:t>即</a:t>
            </a:r>
            <a:r>
              <a:rPr lang="zh-CN" altLang="zh-CN" sz="2400" dirty="0" smtClean="0">
                <a:solidFill>
                  <a:srgbClr val="FF0000"/>
                </a:solidFill>
                <a:latin typeface="+mn-ea"/>
                <a:ea typeface="+mn-ea"/>
              </a:rPr>
              <a:t>谷歌</a:t>
            </a:r>
            <a:r>
              <a:rPr lang="zh-CN" altLang="en-US" sz="2400" dirty="0" smtClean="0">
                <a:solidFill>
                  <a:srgbClr val="FF0000"/>
                </a:solidFill>
                <a:latin typeface="+mn-ea"/>
                <a:ea typeface="+mn-ea"/>
              </a:rPr>
              <a:t>浏览器</a:t>
            </a:r>
            <a:r>
              <a:rPr lang="en-US" altLang="zh-CN" sz="2400" dirty="0" smtClean="0">
                <a:solidFill>
                  <a:srgbClr val="FF0000"/>
                </a:solidFill>
                <a:latin typeface="+mn-ea"/>
                <a:ea typeface="+mn-ea"/>
              </a:rPr>
              <a:t>)</a:t>
            </a:r>
            <a:r>
              <a:rPr lang="zh-CN" altLang="zh-CN" sz="2400" dirty="0">
                <a:solidFill>
                  <a:srgbClr val="FF0000"/>
                </a:solidFill>
                <a:latin typeface="+mn-ea"/>
                <a:ea typeface="+mn-ea"/>
              </a:rPr>
              <a:t>学习</a:t>
            </a:r>
            <a:r>
              <a:rPr lang="en-US" altLang="zh-CN" sz="2400" dirty="0">
                <a:solidFill>
                  <a:srgbClr val="FF0000"/>
                </a:solidFill>
                <a:latin typeface="+mn-ea"/>
                <a:ea typeface="+mn-ea"/>
              </a:rPr>
              <a:t>MOOC</a:t>
            </a:r>
            <a:r>
              <a:rPr lang="zh-CN" altLang="zh-CN" sz="2400" dirty="0">
                <a:solidFill>
                  <a:srgbClr val="FF0000"/>
                </a:solidFill>
                <a:latin typeface="+mn-ea"/>
                <a:ea typeface="+mn-ea"/>
              </a:rPr>
              <a:t>。</a:t>
            </a:r>
          </a:p>
        </p:txBody>
      </p:sp>
    </p:spTree>
    <p:extLst>
      <p:ext uri="{BB962C8B-B14F-4D97-AF65-F5344CB8AC3E}">
        <p14:creationId xmlns:p14="http://schemas.microsoft.com/office/powerpoint/2010/main" val="11787719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666" y="801504"/>
            <a:ext cx="12191039" cy="6067037"/>
          </a:xfrm>
          <a:prstGeom prst="rect">
            <a:avLst/>
          </a:prstGeom>
        </p:spPr>
      </p:pic>
      <p:sp>
        <p:nvSpPr>
          <p:cNvPr id="9" name="矩形 8"/>
          <p:cNvSpPr/>
          <p:nvPr/>
        </p:nvSpPr>
        <p:spPr bwMode="auto">
          <a:xfrm>
            <a:off x="10391774" y="1246022"/>
            <a:ext cx="889001" cy="4699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8" name="文本框 7"/>
          <p:cNvSpPr txBox="1"/>
          <p:nvPr/>
        </p:nvSpPr>
        <p:spPr>
          <a:xfrm>
            <a:off x="9658985" y="2184400"/>
            <a:ext cx="2533015" cy="102743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点击第二个</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笔记</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标签：可在输入框中记录学习心得</a:t>
            </a:r>
            <a:endParaRPr lang="en-US" altLang="zh-CN" sz="2000" dirty="0">
              <a:latin typeface="微软雅黑" panose="020B0503020204020204" pitchFamily="34" charset="-122"/>
              <a:ea typeface="微软雅黑" panose="020B0503020204020204" pitchFamily="34" charset="-122"/>
            </a:endParaRPr>
          </a:p>
        </p:txBody>
      </p:sp>
      <p:sp>
        <p:nvSpPr>
          <p:cNvPr id="10" name="矩形 9"/>
          <p:cNvSpPr/>
          <p:nvPr/>
        </p:nvSpPr>
        <p:spPr bwMode="auto">
          <a:xfrm>
            <a:off x="9587780" y="3717090"/>
            <a:ext cx="889001" cy="4699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1" name="文本框 10"/>
          <p:cNvSpPr txBox="1"/>
          <p:nvPr/>
        </p:nvSpPr>
        <p:spPr>
          <a:xfrm>
            <a:off x="9658985" y="4901158"/>
            <a:ext cx="2354580" cy="102743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点击</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我的笔记</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进入查看本课程所有笔记</a:t>
            </a:r>
            <a:endParaRPr lang="en-US" altLang="zh-CN" sz="2000" dirty="0">
              <a:latin typeface="微软雅黑" panose="020B0503020204020204" pitchFamily="34" charset="-122"/>
              <a:ea typeface="微软雅黑" panose="020B0503020204020204" pitchFamily="34" charset="-122"/>
            </a:endParaRPr>
          </a:p>
        </p:txBody>
      </p:sp>
      <p:cxnSp>
        <p:nvCxnSpPr>
          <p:cNvPr id="12" name="直接箭头连接符 11"/>
          <p:cNvCxnSpPr/>
          <p:nvPr/>
        </p:nvCxnSpPr>
        <p:spPr bwMode="auto">
          <a:xfrm>
            <a:off x="9587780" y="4179848"/>
            <a:ext cx="1945737" cy="80576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p:cNvCxnSpPr/>
          <p:nvPr/>
        </p:nvCxnSpPr>
        <p:spPr bwMode="auto">
          <a:xfrm>
            <a:off x="10743846" y="1719839"/>
            <a:ext cx="435988" cy="642185"/>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4.12</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笔记</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00536" y="790963"/>
            <a:ext cx="9734470" cy="4708577"/>
          </a:xfrm>
          <a:prstGeom prst="rect">
            <a:avLst/>
          </a:prstGeom>
        </p:spPr>
      </p:pic>
      <p:sp>
        <p:nvSpPr>
          <p:cNvPr id="9" name="矩形 8"/>
          <p:cNvSpPr/>
          <p:nvPr/>
        </p:nvSpPr>
        <p:spPr bwMode="auto">
          <a:xfrm>
            <a:off x="7694199" y="2649951"/>
            <a:ext cx="537404" cy="3302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8" name="矩形 7"/>
          <p:cNvSpPr/>
          <p:nvPr/>
        </p:nvSpPr>
        <p:spPr bwMode="auto">
          <a:xfrm>
            <a:off x="9098406" y="1200785"/>
            <a:ext cx="736600" cy="46990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10" name="文本框 9"/>
          <p:cNvSpPr txBox="1"/>
          <p:nvPr/>
        </p:nvSpPr>
        <p:spPr>
          <a:xfrm>
            <a:off x="9783445" y="2184400"/>
            <a:ext cx="2560320" cy="102743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点击第三个</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提问</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标签：可在输入框中向老师发起提问</a:t>
            </a:r>
            <a:endParaRPr lang="en-US" altLang="zh-CN" sz="2000" dirty="0">
              <a:latin typeface="微软雅黑" panose="020B0503020204020204" pitchFamily="34" charset="-122"/>
              <a:ea typeface="微软雅黑" panose="020B0503020204020204" pitchFamily="34" charset="-122"/>
            </a:endParaRPr>
          </a:p>
        </p:txBody>
      </p:sp>
      <p:cxnSp>
        <p:nvCxnSpPr>
          <p:cNvPr id="11" name="直接箭头连接符 10"/>
          <p:cNvCxnSpPr/>
          <p:nvPr/>
        </p:nvCxnSpPr>
        <p:spPr bwMode="auto">
          <a:xfrm>
            <a:off x="9654111" y="1667411"/>
            <a:ext cx="585444" cy="62398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文本框 11"/>
          <p:cNvSpPr txBox="1"/>
          <p:nvPr/>
        </p:nvSpPr>
        <p:spPr>
          <a:xfrm>
            <a:off x="9886950" y="4763135"/>
            <a:ext cx="2235835" cy="72263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点击</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全部讨论</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进入课程讨论区</a:t>
            </a:r>
            <a:endParaRPr lang="en-US" altLang="zh-CN" sz="2000" dirty="0">
              <a:latin typeface="微软雅黑" panose="020B0503020204020204" pitchFamily="34" charset="-122"/>
              <a:ea typeface="微软雅黑" panose="020B0503020204020204" pitchFamily="34" charset="-122"/>
            </a:endParaRPr>
          </a:p>
        </p:txBody>
      </p:sp>
      <p:cxnSp>
        <p:nvCxnSpPr>
          <p:cNvPr id="13" name="直接箭头连接符 12"/>
          <p:cNvCxnSpPr/>
          <p:nvPr/>
        </p:nvCxnSpPr>
        <p:spPr bwMode="auto">
          <a:xfrm>
            <a:off x="8115381" y="2937731"/>
            <a:ext cx="1988041" cy="196207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4.13</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提问</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椭圆 3"/>
          <p:cNvSpPr>
            <a:spLocks noChangeArrowheads="1"/>
          </p:cNvSpPr>
          <p:nvPr/>
        </p:nvSpPr>
        <p:spPr bwMode="auto">
          <a:xfrm>
            <a:off x="5083175" y="2220913"/>
            <a:ext cx="1811338" cy="1809750"/>
          </a:xfrm>
          <a:prstGeom prst="ellipse">
            <a:avLst/>
          </a:prstGeom>
          <a:solidFill>
            <a:schemeClr val="accent3">
              <a:lumMod val="75000"/>
            </a:schemeClr>
          </a:solidFill>
          <a:ln w="28575">
            <a:solidFill>
              <a:schemeClr val="bg1"/>
            </a:solidFill>
            <a:bevel/>
          </a:ln>
        </p:spPr>
        <p:txBody>
          <a:bodyPr anchor="ctr"/>
          <a:lstStyle/>
          <a:p>
            <a:pPr algn="ctr" eaLnBrk="1" hangingPunct="1"/>
            <a:r>
              <a:rPr lang="en-US" altLang="zh-CN"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6600" dirty="0">
              <a:solidFill>
                <a:schemeClr val="bg1"/>
              </a:solidFill>
            </a:endParaRPr>
          </a:p>
        </p:txBody>
      </p:sp>
      <p:sp>
        <p:nvSpPr>
          <p:cNvPr id="9219" name="空心弧 7"/>
          <p:cNvSpPr>
            <a:spLocks noChangeArrowheads="1"/>
          </p:cNvSpPr>
          <p:nvPr/>
        </p:nvSpPr>
        <p:spPr bwMode="auto">
          <a:xfrm rot="7415860">
            <a:off x="4943476" y="2024062"/>
            <a:ext cx="2163762" cy="2163763"/>
          </a:xfrm>
          <a:custGeom>
            <a:avLst/>
            <a:gdLst>
              <a:gd name="T0" fmla="*/ 2147483647 w 21600"/>
              <a:gd name="T1" fmla="*/ 0 h 21600"/>
              <a:gd name="T2" fmla="*/ 2147483647 w 21600"/>
              <a:gd name="T3" fmla="*/ 2147483647 h 21600"/>
              <a:gd name="T4" fmla="*/ 2147483647 w 21600"/>
              <a:gd name="T5" fmla="*/ 478492574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911 h 21600"/>
            </a:gdLst>
            <a:ahLst/>
            <a:cxnLst>
              <a:cxn ang="T8">
                <a:pos x="T0" y="T1"/>
              </a:cxn>
              <a:cxn ang="T9">
                <a:pos x="T2" y="T3"/>
              </a:cxn>
              <a:cxn ang="T10">
                <a:pos x="T4" y="T5"/>
              </a:cxn>
              <a:cxn ang="T11">
                <a:pos x="T6" y="T7"/>
              </a:cxn>
            </a:cxnLst>
            <a:rect l="T12" t="T13" r="T14" b="T15"/>
            <a:pathLst>
              <a:path w="21600" h="21600">
                <a:moveTo>
                  <a:pt x="8788" y="20926"/>
                </a:moveTo>
                <a:cubicBezTo>
                  <a:pt x="3956" y="19966"/>
                  <a:pt x="476" y="15726"/>
                  <a:pt x="476" y="10800"/>
                </a:cubicBezTo>
                <a:cubicBezTo>
                  <a:pt x="476" y="5098"/>
                  <a:pt x="5098" y="476"/>
                  <a:pt x="10800" y="476"/>
                </a:cubicBezTo>
                <a:cubicBezTo>
                  <a:pt x="16501" y="476"/>
                  <a:pt x="21124" y="5098"/>
                  <a:pt x="21124" y="10800"/>
                </a:cubicBezTo>
                <a:cubicBezTo>
                  <a:pt x="21124" y="15726"/>
                  <a:pt x="17643" y="19966"/>
                  <a:pt x="12811" y="20926"/>
                </a:cubicBezTo>
                <a:lnTo>
                  <a:pt x="12904" y="21392"/>
                </a:lnTo>
                <a:cubicBezTo>
                  <a:pt x="17959" y="20388"/>
                  <a:pt x="21600" y="15953"/>
                  <a:pt x="21600" y="10800"/>
                </a:cubicBezTo>
                <a:cubicBezTo>
                  <a:pt x="21600" y="4835"/>
                  <a:pt x="16764" y="0"/>
                  <a:pt x="10800" y="0"/>
                </a:cubicBezTo>
                <a:cubicBezTo>
                  <a:pt x="4835" y="0"/>
                  <a:pt x="0" y="4835"/>
                  <a:pt x="0" y="10800"/>
                </a:cubicBezTo>
                <a:cubicBezTo>
                  <a:pt x="-1" y="15953"/>
                  <a:pt x="3640" y="20388"/>
                  <a:pt x="8695" y="21392"/>
                </a:cubicBezTo>
                <a:lnTo>
                  <a:pt x="8788" y="20926"/>
                </a:lnTo>
                <a:close/>
              </a:path>
            </a:pathLst>
          </a:custGeom>
          <a:solidFill>
            <a:schemeClr val="accent3">
              <a:lumMod val="75000"/>
            </a:schemeClr>
          </a:solidFill>
          <a:ln w="9525">
            <a:noFill/>
            <a:round/>
          </a:ln>
        </p:spPr>
        <p:txBody>
          <a:bodyPr anchor="ctr"/>
          <a:lstStyle/>
          <a:p>
            <a:endParaRPr lang="zh-CN" altLang="en-US"/>
          </a:p>
        </p:txBody>
      </p:sp>
      <p:sp>
        <p:nvSpPr>
          <p:cNvPr id="9220" name="空心弧 8"/>
          <p:cNvSpPr>
            <a:spLocks noChangeArrowheads="1"/>
          </p:cNvSpPr>
          <p:nvPr/>
        </p:nvSpPr>
        <p:spPr bwMode="auto">
          <a:xfrm rot="-2323176">
            <a:off x="4687888" y="1825625"/>
            <a:ext cx="2601912" cy="2601913"/>
          </a:xfrm>
          <a:custGeom>
            <a:avLst/>
            <a:gdLst>
              <a:gd name="T0" fmla="*/ 2147483647 w 21600"/>
              <a:gd name="T1" fmla="*/ 0 h 21600"/>
              <a:gd name="T2" fmla="*/ 520877779 w 21600"/>
              <a:gd name="T3" fmla="*/ 2147483647 h 21600"/>
              <a:gd name="T4" fmla="*/ 2147483647 w 21600"/>
              <a:gd name="T5" fmla="*/ 95610173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572" y="10082"/>
                </a:moveTo>
                <a:cubicBezTo>
                  <a:pt x="948" y="4711"/>
                  <a:pt x="5415" y="547"/>
                  <a:pt x="10799" y="547"/>
                </a:cubicBezTo>
                <a:cubicBezTo>
                  <a:pt x="16184" y="546"/>
                  <a:pt x="20651" y="4711"/>
                  <a:pt x="21027" y="10082"/>
                </a:cubicBezTo>
                <a:lnTo>
                  <a:pt x="21573" y="10044"/>
                </a:lnTo>
                <a:cubicBezTo>
                  <a:pt x="21176" y="4386"/>
                  <a:pt x="16471" y="0"/>
                  <a:pt x="10800" y="0"/>
                </a:cubicBezTo>
                <a:cubicBezTo>
                  <a:pt x="5128" y="-1"/>
                  <a:pt x="423" y="4386"/>
                  <a:pt x="26" y="10044"/>
                </a:cubicBezTo>
                <a:lnTo>
                  <a:pt x="572" y="10082"/>
                </a:lnTo>
                <a:close/>
              </a:path>
            </a:pathLst>
          </a:custGeom>
          <a:solidFill>
            <a:schemeClr val="accent3">
              <a:lumMod val="75000"/>
            </a:schemeClr>
          </a:solidFill>
          <a:ln w="9525">
            <a:noFill/>
            <a:round/>
          </a:ln>
        </p:spPr>
        <p:txBody>
          <a:bodyPr anchor="ctr"/>
          <a:lstStyle/>
          <a:p>
            <a:endParaRPr lang="zh-CN" altLang="en-US"/>
          </a:p>
        </p:txBody>
      </p:sp>
      <p:sp>
        <p:nvSpPr>
          <p:cNvPr id="9221" name="空心弧 9"/>
          <p:cNvSpPr>
            <a:spLocks noChangeArrowheads="1"/>
          </p:cNvSpPr>
          <p:nvPr/>
        </p:nvSpPr>
        <p:spPr bwMode="auto">
          <a:xfrm rot="9607315">
            <a:off x="4513263" y="1671638"/>
            <a:ext cx="2943225" cy="2941637"/>
          </a:xfrm>
          <a:custGeom>
            <a:avLst/>
            <a:gdLst>
              <a:gd name="T0" fmla="*/ 2147483647 w 21600"/>
              <a:gd name="T1" fmla="*/ 0 h 21600"/>
              <a:gd name="T2" fmla="*/ 490815975 w 21600"/>
              <a:gd name="T3" fmla="*/ 2147483647 h 21600"/>
              <a:gd name="T4" fmla="*/ 2147483647 w 21600"/>
              <a:gd name="T5" fmla="*/ 848686209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361" y="10067"/>
                </a:moveTo>
                <a:cubicBezTo>
                  <a:pt x="746" y="4586"/>
                  <a:pt x="5305" y="336"/>
                  <a:pt x="10799" y="336"/>
                </a:cubicBezTo>
                <a:cubicBezTo>
                  <a:pt x="16294" y="335"/>
                  <a:pt x="20853" y="4586"/>
                  <a:pt x="21238" y="10067"/>
                </a:cubicBezTo>
                <a:lnTo>
                  <a:pt x="21573" y="10044"/>
                </a:lnTo>
                <a:cubicBezTo>
                  <a:pt x="21176" y="4386"/>
                  <a:pt x="16471" y="0"/>
                  <a:pt x="10800" y="0"/>
                </a:cubicBezTo>
                <a:cubicBezTo>
                  <a:pt x="5128" y="-1"/>
                  <a:pt x="423" y="4386"/>
                  <a:pt x="26" y="10044"/>
                </a:cubicBezTo>
                <a:lnTo>
                  <a:pt x="361" y="10067"/>
                </a:lnTo>
                <a:close/>
              </a:path>
            </a:pathLst>
          </a:custGeom>
          <a:solidFill>
            <a:schemeClr val="accent3">
              <a:lumMod val="75000"/>
            </a:schemeClr>
          </a:solidFill>
          <a:ln w="9525">
            <a:noFill/>
            <a:round/>
          </a:ln>
        </p:spPr>
        <p:txBody>
          <a:bodyPr anchor="ctr"/>
          <a:lstStyle/>
          <a:p>
            <a:endParaRPr lang="zh-CN" altLang="en-US"/>
          </a:p>
        </p:txBody>
      </p:sp>
      <p:sp>
        <p:nvSpPr>
          <p:cNvPr id="9222" name="等腰三角形 35"/>
          <p:cNvSpPr>
            <a:spLocks noChangeArrowheads="1"/>
          </p:cNvSpPr>
          <p:nvPr/>
        </p:nvSpPr>
        <p:spPr bwMode="auto">
          <a:xfrm>
            <a:off x="5902325" y="4686300"/>
            <a:ext cx="246063" cy="187325"/>
          </a:xfrm>
          <a:prstGeom prst="triangle">
            <a:avLst>
              <a:gd name="adj" fmla="val 50000"/>
            </a:avLst>
          </a:prstGeom>
          <a:solidFill>
            <a:schemeClr val="accent3">
              <a:lumMod val="75000"/>
            </a:schemeClr>
          </a:solidFill>
          <a:ln w="9525">
            <a:noFill/>
            <a:miter lim="800000"/>
          </a:ln>
        </p:spPr>
        <p:txBody>
          <a:bodyPr anchor="ctr"/>
          <a:lstStyle/>
          <a:p>
            <a:pPr algn="ctr" eaLnBrk="1" hangingPunct="1"/>
            <a:endParaRPr lang="zh-CN" altLang="zh-CN">
              <a:solidFill>
                <a:schemeClr val="bg1"/>
              </a:solidFill>
              <a:latin typeface="宋体" panose="02010600030101010101" pitchFamily="2" charset="-122"/>
              <a:sym typeface="宋体" panose="02010600030101010101" pitchFamily="2" charset="-122"/>
            </a:endParaRPr>
          </a:p>
        </p:txBody>
      </p:sp>
      <p:sp>
        <p:nvSpPr>
          <p:cNvPr id="21" name="文本框 36"/>
          <p:cNvSpPr>
            <a:spLocks noChangeArrowheads="1"/>
          </p:cNvSpPr>
          <p:nvPr/>
        </p:nvSpPr>
        <p:spPr bwMode="auto">
          <a:xfrm>
            <a:off x="3268288" y="4873625"/>
            <a:ext cx="5433173" cy="646331"/>
          </a:xfrm>
          <a:prstGeom prst="rect">
            <a:avLst/>
          </a:prstGeom>
          <a:solidFill>
            <a:schemeClr val="accent3">
              <a:lumMod val="75000"/>
            </a:schemeClr>
          </a:solidFill>
          <a:ln w="9525">
            <a:noFill/>
            <a:miter lim="800000"/>
          </a:ln>
        </p:spPr>
        <p:txBody>
          <a:bodyPr wrap="square">
            <a:spAutoFit/>
          </a:bodyPr>
          <a:lstStyle/>
          <a:p>
            <a:pPr algn="ctr" eaLnBrk="1" hangingPunct="1"/>
            <a:r>
              <a:rPr lang="zh-CN" altLang="en-US" sz="3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优课在线平台咨询和帮助</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16584C7A-A80A-40CD-B014-640C6FC87530}" type="datetime1">
              <a:rPr lang="zh-CN" altLang="en-US"/>
              <a:t>2017/10/18</a:t>
            </a:fld>
            <a:endParaRPr lang="zh-CN" altLang="en-US" sz="1800">
              <a:solidFill>
                <a:schemeClr val="tx1"/>
              </a:solidFill>
              <a:ea typeface="+mn-ea"/>
            </a:endParaRPr>
          </a:p>
        </p:txBody>
      </p:sp>
      <p:sp>
        <p:nvSpPr>
          <p:cNvPr id="10"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5.1</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帮助</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中心</a:t>
            </a:r>
          </a:p>
        </p:txBody>
      </p:sp>
      <p:pic>
        <p:nvPicPr>
          <p:cNvPr id="5" name="图片 4"/>
          <p:cNvPicPr>
            <a:picLocks noChangeAspect="1"/>
          </p:cNvPicPr>
          <p:nvPr/>
        </p:nvPicPr>
        <p:blipFill>
          <a:blip r:embed="rId2"/>
          <a:srcRect t="13444" r="26"/>
          <a:stretch>
            <a:fillRect/>
          </a:stretch>
        </p:blipFill>
        <p:spPr>
          <a:xfrm>
            <a:off x="2148205" y="823595"/>
            <a:ext cx="9825355" cy="4149725"/>
          </a:xfrm>
          <a:prstGeom prst="rect">
            <a:avLst/>
          </a:prstGeom>
        </p:spPr>
      </p:pic>
      <p:pic>
        <p:nvPicPr>
          <p:cNvPr id="6" name="图片 5"/>
          <p:cNvPicPr>
            <a:picLocks noChangeAspect="1"/>
          </p:cNvPicPr>
          <p:nvPr/>
        </p:nvPicPr>
        <p:blipFill>
          <a:blip r:embed="rId3"/>
          <a:stretch>
            <a:fillRect/>
          </a:stretch>
        </p:blipFill>
        <p:spPr>
          <a:xfrm>
            <a:off x="283210" y="1769110"/>
            <a:ext cx="8729165" cy="4320000"/>
          </a:xfrm>
          <a:prstGeom prst="rect">
            <a:avLst/>
          </a:prstGeom>
        </p:spPr>
      </p:pic>
      <p:sp>
        <p:nvSpPr>
          <p:cNvPr id="7" name="矩形 6"/>
          <p:cNvSpPr/>
          <p:nvPr/>
        </p:nvSpPr>
        <p:spPr>
          <a:xfrm>
            <a:off x="10657207" y="3164409"/>
            <a:ext cx="1316353" cy="50181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8" name="直接箭头连接符 7"/>
          <p:cNvCxnSpPr/>
          <p:nvPr/>
        </p:nvCxnSpPr>
        <p:spPr>
          <a:xfrm flipH="1" flipV="1">
            <a:off x="5020574" y="1319842"/>
            <a:ext cx="5636632" cy="2109793"/>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
        <p:nvSpPr>
          <p:cNvPr id="9" name="文本框 8"/>
          <p:cNvSpPr txBox="1"/>
          <p:nvPr/>
        </p:nvSpPr>
        <p:spPr>
          <a:xfrm>
            <a:off x="151765" y="934720"/>
            <a:ext cx="5045710" cy="722630"/>
          </a:xfrm>
          <a:prstGeom prst="rect">
            <a:avLst/>
          </a:prstGeom>
          <a:noFill/>
        </p:spPr>
        <p:txBody>
          <a:bodyPr wrap="square" rtlCol="0">
            <a:spAutoFit/>
          </a:bodyPr>
          <a:lstStyle/>
          <a:p>
            <a:r>
              <a:rPr lang="zh-CN" altLang="en-US" sz="2000">
                <a:solidFill>
                  <a:schemeClr val="tx1"/>
                </a:solidFill>
                <a:latin typeface="微软雅黑" panose="020B0503020204020204" pitchFamily="34" charset="-122"/>
                <a:ea typeface="微软雅黑" panose="020B0503020204020204" pitchFamily="34" charset="-122"/>
                <a:sym typeface="Wingdings" panose="05000000000000000000" charset="0"/>
              </a:rPr>
              <a:t>遇到问题时，点击课程平台</a:t>
            </a:r>
            <a:r>
              <a:rPr lang="zh-CN" altLang="en-US" sz="2000">
                <a:solidFill>
                  <a:srgbClr val="FF0000"/>
                </a:solidFill>
                <a:latin typeface="微软雅黑" panose="020B0503020204020204" pitchFamily="34" charset="-122"/>
                <a:ea typeface="微软雅黑" panose="020B0503020204020204" pitchFamily="34" charset="-122"/>
                <a:sym typeface="Wingdings" panose="05000000000000000000" charset="0"/>
              </a:rPr>
              <a:t>【帮助中心】</a:t>
            </a:r>
            <a:r>
              <a:rPr lang="zh-CN" altLang="en-US" sz="2000">
                <a:solidFill>
                  <a:schemeClr val="tx1"/>
                </a:solidFill>
                <a:latin typeface="微软雅黑" panose="020B0503020204020204" pitchFamily="34" charset="-122"/>
                <a:ea typeface="微软雅黑" panose="020B0503020204020204" pitchFamily="34" charset="-122"/>
                <a:sym typeface="Wingdings" panose="05000000000000000000" charset="0"/>
              </a:rPr>
              <a:t>，学生可以查看详细用户手册</a:t>
            </a:r>
          </a:p>
        </p:txBody>
      </p:sp>
      <p:sp>
        <p:nvSpPr>
          <p:cNvPr id="11" name="文本框 10"/>
          <p:cNvSpPr txBox="1"/>
          <p:nvPr/>
        </p:nvSpPr>
        <p:spPr>
          <a:xfrm>
            <a:off x="4425950" y="2079625"/>
            <a:ext cx="2392680" cy="417830"/>
          </a:xfrm>
          <a:prstGeom prst="rect">
            <a:avLst/>
          </a:prstGeom>
          <a:noFill/>
        </p:spPr>
        <p:txBody>
          <a:bodyPr wrap="square" rtlCol="0">
            <a:spAutoFit/>
          </a:bodyPr>
          <a:lstStyle/>
          <a:p>
            <a:r>
              <a:rPr lang="en-US" altLang="zh-CN" sz="2000">
                <a:solidFill>
                  <a:srgbClr val="FF0000"/>
                </a:solidFill>
                <a:latin typeface="微软雅黑" panose="020B0503020204020204" pitchFamily="34" charset="-122"/>
                <a:ea typeface="微软雅黑" panose="020B0503020204020204" pitchFamily="34" charset="-122"/>
              </a:rPr>
              <a:t>UOOC</a:t>
            </a:r>
            <a:r>
              <a:rPr lang="zh-CN" altLang="en-US" sz="2000">
                <a:solidFill>
                  <a:srgbClr val="FF0000"/>
                </a:solidFill>
                <a:latin typeface="微软雅黑" panose="020B0503020204020204" pitchFamily="34" charset="-122"/>
                <a:ea typeface="微软雅黑" panose="020B0503020204020204" pitchFamily="34" charset="-122"/>
              </a:rPr>
              <a:t>用户手册</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2194583"/>
            <a:ext cx="12192000" cy="4694274"/>
          </a:xfrm>
          <a:prstGeom prst="rect">
            <a:avLst/>
          </a:prstGeom>
        </p:spPr>
      </p:pic>
      <p:sp>
        <p:nvSpPr>
          <p:cNvPr id="10"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5.2</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在线</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客</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服</a:t>
            </a: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400</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p:cNvSpPr txBox="1"/>
          <p:nvPr/>
        </p:nvSpPr>
        <p:spPr>
          <a:xfrm>
            <a:off x="0" y="790963"/>
            <a:ext cx="7507183" cy="1200329"/>
          </a:xfrm>
          <a:prstGeom prst="rect">
            <a:avLst/>
          </a:prstGeom>
          <a:noFill/>
        </p:spPr>
        <p:txBody>
          <a:bodyPr wrap="none" rtlCol="0">
            <a:spAutoFit/>
          </a:bodyPr>
          <a:lstStyle/>
          <a:p>
            <a:r>
              <a:rPr lang="zh-CN" altLang="en-US" sz="2400" dirty="0" smtClean="0">
                <a:latin typeface="微软雅黑" panose="020B0503020204020204" pitchFamily="34" charset="-122"/>
                <a:ea typeface="微软雅黑" panose="020B0503020204020204" pitchFamily="34" charset="-122"/>
              </a:rPr>
              <a:t>平台使用过程中，遇到任何问题，请联系在线咨询：</a:t>
            </a:r>
            <a:endParaRPr lang="en-US"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拨打办</a:t>
            </a:r>
            <a:r>
              <a:rPr lang="zh-CN" altLang="en-US" sz="2400" dirty="0">
                <a:latin typeface="微软雅黑" panose="020B0503020204020204" pitchFamily="34" charset="-122"/>
                <a:ea typeface="微软雅黑" panose="020B0503020204020204" pitchFamily="34" charset="-122"/>
              </a:rPr>
              <a:t>公</a:t>
            </a:r>
            <a:r>
              <a:rPr lang="zh-CN" altLang="en-US" sz="2400" dirty="0" smtClean="0">
                <a:latin typeface="微软雅黑" panose="020B0503020204020204" pitchFamily="34" charset="-122"/>
                <a:ea typeface="微软雅黑" panose="020B0503020204020204" pitchFamily="34" charset="-122"/>
              </a:rPr>
              <a:t>电话：</a:t>
            </a:r>
            <a:r>
              <a:rPr lang="en-US" altLang="zh-CN" sz="2400" dirty="0" smtClean="0">
                <a:latin typeface="微软雅黑" panose="020B0503020204020204" pitchFamily="34" charset="-122"/>
                <a:ea typeface="微软雅黑" panose="020B0503020204020204" pitchFamily="34" charset="-122"/>
              </a:rPr>
              <a:t>400-8731-1732.   0755-26030006</a:t>
            </a:r>
          </a:p>
          <a:p>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点击咨询平台在线客服（如下图）</a:t>
            </a:r>
            <a:endParaRPr lang="zh-CN" altLang="en-US" sz="2400" dirty="0">
              <a:latin typeface="微软雅黑" panose="020B0503020204020204" pitchFamily="34" charset="-122"/>
              <a:ea typeface="微软雅黑" panose="020B0503020204020204" pitchFamily="34" charset="-122"/>
            </a:endParaRPr>
          </a:p>
        </p:txBody>
      </p:sp>
      <p:sp>
        <p:nvSpPr>
          <p:cNvPr id="15" name="矩形 14"/>
          <p:cNvSpPr/>
          <p:nvPr/>
        </p:nvSpPr>
        <p:spPr>
          <a:xfrm>
            <a:off x="11780421" y="6348468"/>
            <a:ext cx="431800" cy="382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pic>
        <p:nvPicPr>
          <p:cNvPr id="16" name="图片 15"/>
          <p:cNvPicPr>
            <a:picLocks noChangeAspect="1"/>
          </p:cNvPicPr>
          <p:nvPr/>
        </p:nvPicPr>
        <p:blipFill>
          <a:blip r:embed="rId4"/>
          <a:stretch>
            <a:fillRect/>
          </a:stretch>
        </p:blipFill>
        <p:spPr>
          <a:xfrm>
            <a:off x="10075010" y="3456218"/>
            <a:ext cx="1924050" cy="685800"/>
          </a:xfrm>
          <a:prstGeom prst="rect">
            <a:avLst/>
          </a:prstGeom>
        </p:spPr>
      </p:pic>
      <p:cxnSp>
        <p:nvCxnSpPr>
          <p:cNvPr id="17" name="直接箭头连接符 16"/>
          <p:cNvCxnSpPr/>
          <p:nvPr/>
        </p:nvCxnSpPr>
        <p:spPr>
          <a:xfrm flipH="1" flipV="1">
            <a:off x="10565085" y="4142018"/>
            <a:ext cx="1215336" cy="2206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0"/>
          <p:cNvSpPr txBox="1"/>
          <p:nvPr/>
        </p:nvSpPr>
        <p:spPr>
          <a:xfrm>
            <a:off x="9747850" y="6242354"/>
            <a:ext cx="2323046" cy="369332"/>
          </a:xfrm>
          <a:prstGeom prst="rect">
            <a:avLst/>
          </a:prstGeom>
          <a:noFill/>
        </p:spPr>
        <p:txBody>
          <a:bodyPr wrap="square" rtlCol="0">
            <a:spAutoFit/>
          </a:bodyPr>
          <a:lstStyle/>
          <a:p>
            <a:pPr algn="ctr"/>
            <a:r>
              <a:rPr lang="zh-CN" altLang="en-US" b="1" dirty="0" smtClean="0">
                <a:solidFill>
                  <a:srgbClr val="FF0000"/>
                </a:solidFill>
                <a:latin typeface="微软雅黑" panose="020B0503020204020204" pitchFamily="34" charset="-122"/>
                <a:ea typeface="微软雅黑" panose="020B0503020204020204" pitchFamily="34" charset="-122"/>
              </a:rPr>
              <a:t>有疑问，请点我！</a:t>
            </a:r>
            <a:endParaRPr lang="en-US" altLang="zh-CN"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90963"/>
            <a:ext cx="11255202" cy="1600438"/>
          </a:xfrm>
          <a:prstGeom prst="rect">
            <a:avLst/>
          </a:prstGeom>
          <a:noFill/>
        </p:spPr>
        <p:txBody>
          <a:bodyPr wrap="square" rtlCol="0">
            <a:spAutoFit/>
          </a:bodyPr>
          <a:lstStyle/>
          <a:p>
            <a:pPr defTabSz="913765" eaLnBrk="1" fontAlgn="auto" hangingPunct="1">
              <a:spcBef>
                <a:spcPts val="0"/>
              </a:spcBef>
              <a:spcAft>
                <a:spcPts val="0"/>
              </a:spcAft>
              <a:buFontTx/>
              <a:buNone/>
            </a:pPr>
            <a:r>
              <a:rPr lang="en-US" altLang="zh-CN" sz="2000" dirty="0" smtClean="0">
                <a:solidFill>
                  <a:prstClr val="black"/>
                </a:solidFill>
                <a:latin typeface="微软雅黑" panose="020B0503020204020204" pitchFamily="34" charset="-122"/>
                <a:ea typeface="微软雅黑" panose="020B0503020204020204" pitchFamily="34" charset="-122"/>
              </a:rPr>
              <a:t>1</a:t>
            </a:r>
            <a:r>
              <a:rPr lang="zh-CN" altLang="en-US" sz="2000" dirty="0" smtClean="0">
                <a:solidFill>
                  <a:prstClr val="black"/>
                </a:solidFill>
                <a:latin typeface="微软雅黑" panose="020B0503020204020204" pitchFamily="34" charset="-122"/>
                <a:ea typeface="微软雅黑" panose="020B0503020204020204" pitchFamily="34" charset="-122"/>
              </a:rPr>
              <a:t>、为获得良好的视觉效果，建议学生使用</a:t>
            </a:r>
            <a:r>
              <a:rPr lang="zh-CN" altLang="en-US" sz="2000" dirty="0">
                <a:solidFill>
                  <a:prstClr val="black"/>
                </a:solidFill>
                <a:latin typeface="微软雅黑" panose="020B0503020204020204" pitchFamily="34" charset="-122"/>
                <a:ea typeface="微软雅黑" panose="020B0503020204020204" pitchFamily="34" charset="-122"/>
              </a:rPr>
              <a:t>浏览器：</a:t>
            </a:r>
            <a:r>
              <a:rPr lang="zh-CN" altLang="en-US" sz="2000" dirty="0">
                <a:solidFill>
                  <a:srgbClr val="FF0000"/>
                </a:solidFill>
                <a:latin typeface="微软雅黑" panose="020B0503020204020204" pitchFamily="34" charset="-122"/>
                <a:ea typeface="微软雅黑" panose="020B0503020204020204" pitchFamily="34" charset="-122"/>
              </a:rPr>
              <a:t>谷歌</a:t>
            </a:r>
            <a:r>
              <a:rPr lang="en-US" altLang="zh-CN" sz="2000" dirty="0">
                <a:solidFill>
                  <a:srgbClr val="FF0000"/>
                </a:solidFill>
                <a:latin typeface="微软雅黑" panose="020B0503020204020204" pitchFamily="34" charset="-122"/>
                <a:ea typeface="微软雅黑" panose="020B0503020204020204" pitchFamily="34" charset="-122"/>
              </a:rPr>
              <a:t>Chrome</a:t>
            </a:r>
            <a:r>
              <a:rPr lang="zh-CN" altLang="zh-CN" sz="2000" dirty="0">
                <a:solidFill>
                  <a:srgbClr val="FF0000"/>
                </a:solidFill>
                <a:latin typeface="微软雅黑" panose="020B0503020204020204" pitchFamily="34" charset="-122"/>
                <a:ea typeface="微软雅黑" panose="020B0503020204020204" pitchFamily="34" charset="-122"/>
              </a:rPr>
              <a:t>浏览器</a:t>
            </a:r>
            <a:endParaRPr lang="en-US" altLang="zh-CN" sz="2000" dirty="0">
              <a:solidFill>
                <a:srgbClr val="FF0000"/>
              </a:solidFill>
              <a:latin typeface="微软雅黑" panose="020B0503020204020204" pitchFamily="34" charset="-122"/>
              <a:ea typeface="微软雅黑" panose="020B0503020204020204" pitchFamily="34" charset="-122"/>
            </a:endParaRPr>
          </a:p>
          <a:p>
            <a:pPr defTabSz="913765" eaLnBrk="1" fontAlgn="auto" hangingPunct="1">
              <a:spcBef>
                <a:spcPts val="0"/>
              </a:spcBef>
              <a:spcAft>
                <a:spcPts val="0"/>
              </a:spcAft>
              <a:buFontTx/>
              <a:buNone/>
            </a:pPr>
            <a:r>
              <a:rPr lang="en-US" altLang="zh-CN" sz="2000" dirty="0">
                <a:solidFill>
                  <a:prstClr val="black"/>
                </a:solidFill>
                <a:latin typeface="微软雅黑" panose="020B0503020204020204" pitchFamily="34" charset="-122"/>
                <a:ea typeface="微软雅黑" panose="020B0503020204020204" pitchFamily="34" charset="-122"/>
              </a:rPr>
              <a:t>2</a:t>
            </a:r>
            <a:r>
              <a:rPr lang="zh-CN" altLang="en-US" sz="2000" dirty="0">
                <a:solidFill>
                  <a:prstClr val="black"/>
                </a:solidFill>
                <a:latin typeface="微软雅黑" panose="020B0503020204020204" pitchFamily="34" charset="-122"/>
                <a:ea typeface="微软雅黑" panose="020B0503020204020204" pitchFamily="34" charset="-122"/>
              </a:rPr>
              <a:t>、</a:t>
            </a:r>
            <a:r>
              <a:rPr lang="zh-CN" altLang="zh-CN" sz="2000" dirty="0">
                <a:solidFill>
                  <a:prstClr val="black"/>
                </a:solidFill>
                <a:latin typeface="微软雅黑" panose="020B0503020204020204" pitchFamily="34" charset="-122"/>
                <a:ea typeface="微软雅黑" panose="020B0503020204020204" pitchFamily="34" charset="-122"/>
              </a:rPr>
              <a:t>在地址栏输入网址</a:t>
            </a:r>
            <a:r>
              <a:rPr lang="zh-CN" altLang="zh-CN" sz="2000" dirty="0" smtClean="0">
                <a:solidFill>
                  <a:prstClr val="black"/>
                </a:solidFill>
                <a:latin typeface="微软雅黑" panose="020B0503020204020204" pitchFamily="34" charset="-122"/>
                <a:ea typeface="微软雅黑" panose="020B0503020204020204" pitchFamily="34" charset="-122"/>
              </a:rPr>
              <a:t>：</a:t>
            </a:r>
            <a:r>
              <a:rPr lang="en-US" altLang="zh-CN" sz="2000" dirty="0" smtClean="0">
                <a:solidFill>
                  <a:srgbClr val="0070C0"/>
                </a:solidFill>
                <a:latin typeface="微软雅黑" panose="020B0503020204020204" pitchFamily="34" charset="-122"/>
                <a:ea typeface="微软雅黑" panose="020B0503020204020204" pitchFamily="34" charset="-122"/>
                <a:hlinkClick r:id="rId3"/>
              </a:rPr>
              <a:t>http://cce.org.uooconline.com</a:t>
            </a:r>
            <a:r>
              <a:rPr lang="en-US" altLang="zh-CN" sz="2000" dirty="0"/>
              <a:t>(</a:t>
            </a:r>
            <a:r>
              <a:rPr lang="zh-CN" altLang="zh-CN" sz="2000" dirty="0">
                <a:solidFill>
                  <a:srgbClr val="FF0000"/>
                </a:solidFill>
              </a:rPr>
              <a:t>已经在</a:t>
            </a:r>
            <a:r>
              <a:rPr lang="en-US" altLang="zh-CN" sz="2000" dirty="0">
                <a:solidFill>
                  <a:srgbClr val="FF0000"/>
                </a:solidFill>
                <a:hlinkClick r:id="rId4"/>
              </a:rPr>
              <a:t>http://www.uooconline.com</a:t>
            </a:r>
            <a:r>
              <a:rPr lang="zh-CN" altLang="zh-CN" sz="2000" dirty="0">
                <a:solidFill>
                  <a:srgbClr val="FF0000"/>
                </a:solidFill>
              </a:rPr>
              <a:t>注册的学生不需要再注册</a:t>
            </a:r>
            <a:r>
              <a:rPr lang="en-US" altLang="zh-CN" sz="2000" dirty="0">
                <a:solidFill>
                  <a:srgbClr val="FF0000"/>
                </a:solidFill>
              </a:rPr>
              <a:t>,</a:t>
            </a:r>
            <a:r>
              <a:rPr lang="zh-CN" altLang="zh-CN" sz="2000" dirty="0">
                <a:solidFill>
                  <a:srgbClr val="FF0000"/>
                </a:solidFill>
              </a:rPr>
              <a:t>可直接登录“优课在线”平台</a:t>
            </a:r>
            <a:r>
              <a:rPr lang="en-US" altLang="zh-CN" sz="2000" dirty="0">
                <a:solidFill>
                  <a:srgbClr val="FF0000"/>
                </a:solidFill>
                <a:hlinkClick r:id="rId3"/>
              </a:rPr>
              <a:t>http://cce.org.uooconline.com</a:t>
            </a:r>
            <a:r>
              <a:rPr lang="zh-CN" altLang="zh-CN" sz="2000" dirty="0">
                <a:solidFill>
                  <a:srgbClr val="FF0000"/>
                </a:solidFill>
              </a:rPr>
              <a:t>进行学习</a:t>
            </a:r>
            <a:r>
              <a:rPr lang="en-US" altLang="zh-CN" sz="2000" dirty="0"/>
              <a:t>)</a:t>
            </a:r>
            <a:r>
              <a:rPr lang="zh-CN" altLang="en-US" sz="2000" dirty="0" smtClean="0">
                <a:solidFill>
                  <a:prstClr val="black"/>
                </a:solidFill>
                <a:latin typeface="微软雅黑" panose="020B0503020204020204" pitchFamily="34" charset="-122"/>
                <a:ea typeface="微软雅黑" panose="020B0503020204020204" pitchFamily="34" charset="-122"/>
              </a:rPr>
              <a:t>进</a:t>
            </a:r>
            <a:r>
              <a:rPr lang="zh-CN" altLang="zh-CN" sz="2000" dirty="0" smtClean="0">
                <a:solidFill>
                  <a:prstClr val="black"/>
                </a:solidFill>
                <a:latin typeface="微软雅黑" panose="020B0503020204020204" pitchFamily="34" charset="-122"/>
                <a:ea typeface="微软雅黑" panose="020B0503020204020204" pitchFamily="34" charset="-122"/>
              </a:rPr>
              <a:t>入</a:t>
            </a:r>
            <a:r>
              <a:rPr lang="zh-CN" altLang="en-US" sz="2000" dirty="0">
                <a:solidFill>
                  <a:prstClr val="black"/>
                </a:solidFill>
                <a:latin typeface="微软雅黑" panose="020B0503020204020204" pitchFamily="34" charset="-122"/>
                <a:ea typeface="微软雅黑" panose="020B0503020204020204" pitchFamily="34" charset="-122"/>
              </a:rPr>
              <a:t>平台</a:t>
            </a:r>
            <a:r>
              <a:rPr lang="en-US" altLang="zh-CN" sz="2000" dirty="0">
                <a:solidFill>
                  <a:prstClr val="black"/>
                </a:solidFill>
                <a:latin typeface="微软雅黑" panose="020B0503020204020204" pitchFamily="34" charset="-122"/>
                <a:ea typeface="微软雅黑" panose="020B0503020204020204" pitchFamily="34" charset="-122"/>
              </a:rPr>
              <a:t>(</a:t>
            </a:r>
            <a:r>
              <a:rPr lang="zh-CN" altLang="en-US" sz="2000" dirty="0">
                <a:solidFill>
                  <a:prstClr val="black"/>
                </a:solidFill>
                <a:latin typeface="微软雅黑" panose="020B0503020204020204" pitchFamily="34" charset="-122"/>
                <a:ea typeface="微软雅黑" panose="020B0503020204020204" pitchFamily="34" charset="-122"/>
              </a:rPr>
              <a:t>收藏网站，方便下次学习使用）</a:t>
            </a:r>
            <a:r>
              <a:rPr lang="zh-CN" altLang="zh-CN" dirty="0">
                <a:solidFill>
                  <a:prstClr val="black"/>
                </a:solidFill>
                <a:latin typeface="微软雅黑" panose="020B0503020204020204" pitchFamily="34" charset="-122"/>
                <a:ea typeface="微软雅黑" panose="020B0503020204020204" pitchFamily="34" charset="-122"/>
              </a:rPr>
              <a:t>。</a:t>
            </a:r>
            <a:endParaRPr lang="en-US" altLang="zh-CN" dirty="0">
              <a:solidFill>
                <a:prstClr val="black"/>
              </a:solidFill>
              <a:latin typeface="微软雅黑" panose="020B0503020204020204" pitchFamily="34" charset="-122"/>
              <a:ea typeface="微软雅黑" panose="020B0503020204020204" pitchFamily="34" charset="-122"/>
            </a:endParaRPr>
          </a:p>
          <a:p>
            <a:pPr defTabSz="913765" eaLnBrk="1" fontAlgn="auto" hangingPunct="1">
              <a:spcBef>
                <a:spcPts val="0"/>
              </a:spcBef>
              <a:spcAft>
                <a:spcPts val="0"/>
              </a:spcAft>
              <a:buFontTx/>
              <a:buNone/>
            </a:pPr>
            <a:r>
              <a:rPr lang="en-US" altLang="zh-CN" dirty="0">
                <a:solidFill>
                  <a:prstClr val="black"/>
                </a:solidFill>
                <a:latin typeface="微软雅黑" panose="020B0503020204020204" pitchFamily="34" charset="-122"/>
                <a:ea typeface="微软雅黑" panose="020B0503020204020204" pitchFamily="34" charset="-122"/>
              </a:rPr>
              <a:t>   </a:t>
            </a:r>
            <a:endParaRPr lang="zh-CN" altLang="zh-CN" dirty="0">
              <a:solidFill>
                <a:prstClr val="black"/>
              </a:solidFill>
              <a:latin typeface="微软雅黑" panose="020B0503020204020204" pitchFamily="34" charset="-122"/>
              <a:ea typeface="微软雅黑" panose="020B0503020204020204" pitchFamily="34" charset="-122"/>
            </a:endParaRPr>
          </a:p>
        </p:txBody>
      </p:sp>
      <p:sp>
        <p:nvSpPr>
          <p:cNvPr id="6"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进入</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平台</a:t>
            </a:r>
          </a:p>
        </p:txBody>
      </p:sp>
      <p:pic>
        <p:nvPicPr>
          <p:cNvPr id="5" name="图片 4"/>
          <p:cNvPicPr>
            <a:picLocks noChangeAspect="1"/>
          </p:cNvPicPr>
          <p:nvPr/>
        </p:nvPicPr>
        <p:blipFill>
          <a:blip r:embed="rId5"/>
          <a:stretch>
            <a:fillRect/>
          </a:stretch>
        </p:blipFill>
        <p:spPr>
          <a:xfrm>
            <a:off x="24930" y="2017036"/>
            <a:ext cx="12124888" cy="4811086"/>
          </a:xfrm>
          <a:prstGeom prst="rect">
            <a:avLst/>
          </a:prstGeom>
        </p:spPr>
      </p:pic>
      <p:sp>
        <p:nvSpPr>
          <p:cNvPr id="2" name="矩形 1"/>
          <p:cNvSpPr/>
          <p:nvPr/>
        </p:nvSpPr>
        <p:spPr>
          <a:xfrm>
            <a:off x="404155" y="2163678"/>
            <a:ext cx="1483368" cy="227723"/>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7" name="矩形 6"/>
          <p:cNvSpPr/>
          <p:nvPr/>
        </p:nvSpPr>
        <p:spPr>
          <a:xfrm>
            <a:off x="1975450" y="2322392"/>
            <a:ext cx="750497" cy="42943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16584C7A-A80A-40CD-B014-640C6FC87530}" type="datetime1">
              <a:rPr lang="zh-CN" altLang="en-US" smtClean="0"/>
              <a:t>2017/10/18</a:t>
            </a:fld>
            <a:endParaRPr lang="zh-CN" altLang="en-US" sz="1800">
              <a:solidFill>
                <a:schemeClr val="tx1"/>
              </a:solidFill>
              <a:ea typeface="+mn-ea"/>
            </a:endParaRPr>
          </a:p>
        </p:txBody>
      </p:sp>
      <p:sp>
        <p:nvSpPr>
          <p:cNvPr id="3" name="文本框 2"/>
          <p:cNvSpPr txBox="1"/>
          <p:nvPr/>
        </p:nvSpPr>
        <p:spPr>
          <a:xfrm>
            <a:off x="1033129" y="1595887"/>
            <a:ext cx="10043187" cy="3816429"/>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遇到任何问题，请联系</a:t>
            </a:r>
            <a:r>
              <a:rPr lang="zh-CN" altLang="en-US" sz="2400" b="1" dirty="0" smtClean="0">
                <a:latin typeface="微软雅黑" panose="020B0503020204020204" pitchFamily="34" charset="-122"/>
                <a:ea typeface="微软雅黑" panose="020B0503020204020204" pitchFamily="34" charset="-122"/>
              </a:rPr>
              <a:t>我们</a:t>
            </a:r>
            <a:r>
              <a:rPr lang="en-US" altLang="zh-CN" sz="2400" dirty="0" smtClean="0">
                <a:latin typeface="微软雅黑" panose="020B0503020204020204" pitchFamily="34" charset="-122"/>
                <a:ea typeface="微软雅黑" panose="020B0503020204020204" pitchFamily="34" charset="-122"/>
              </a:rPr>
              <a:t>400-8731-1732</a:t>
            </a: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0755-26030006</a:t>
            </a:r>
          </a:p>
          <a:p>
            <a:pPr algn="ctr"/>
            <a:endParaRPr lang="en-US" altLang="zh-CN" sz="2400" dirty="0" smtClean="0">
              <a:latin typeface="微软雅黑" panose="020B0503020204020204" pitchFamily="34" charset="-122"/>
              <a:ea typeface="微软雅黑" panose="020B0503020204020204" pitchFamily="34" charset="-122"/>
            </a:endParaRPr>
          </a:p>
          <a:p>
            <a:pPr algn="ctr"/>
            <a:endParaRPr lang="en-US" altLang="zh-CN" sz="2400" b="1" dirty="0">
              <a:latin typeface="微软雅黑" panose="020B0503020204020204" pitchFamily="34" charset="-122"/>
              <a:ea typeface="微软雅黑" panose="020B0503020204020204" pitchFamily="34" charset="-122"/>
            </a:endParaRPr>
          </a:p>
          <a:p>
            <a:pPr algn="ctr"/>
            <a:r>
              <a:rPr lang="zh-CN" altLang="en-US" b="1" dirty="0" smtClean="0">
                <a:latin typeface="微软雅黑" panose="020B0503020204020204" pitchFamily="34" charset="-122"/>
                <a:ea typeface="微软雅黑" panose="020B0503020204020204" pitchFamily="34" charset="-122"/>
              </a:rPr>
              <a:t>优课在线网址：</a:t>
            </a:r>
            <a:r>
              <a:rPr lang="en-US" altLang="zh-CN" b="1" dirty="0" smtClean="0">
                <a:latin typeface="微软雅黑" panose="020B0503020204020204" pitchFamily="34" charset="-122"/>
                <a:ea typeface="微软雅黑" panose="020B0503020204020204" pitchFamily="34" charset="-122"/>
              </a:rPr>
              <a:t>http</a:t>
            </a:r>
            <a:r>
              <a:rPr lang="en-US" altLang="zh-CN" b="1" dirty="0">
                <a:latin typeface="微软雅黑" panose="020B0503020204020204" pitchFamily="34" charset="-122"/>
                <a:ea typeface="微软雅黑" panose="020B0503020204020204" pitchFamily="34" charset="-122"/>
              </a:rPr>
              <a:t>://cce.org</a:t>
            </a:r>
            <a:r>
              <a:rPr lang="zh-CN" altLang="en-US" b="1" dirty="0">
                <a:latin typeface="微软雅黑" panose="020B0503020204020204" pitchFamily="34" charset="-122"/>
                <a:ea typeface="微软雅黑" panose="020B0503020204020204" pitchFamily="34" charset="-122"/>
              </a:rPr>
              <a:t>.uooconline.com</a:t>
            </a:r>
          </a:p>
          <a:p>
            <a:pPr algn="ctr"/>
            <a:endParaRPr lang="zh-CN" altLang="en-US" b="1" dirty="0">
              <a:latin typeface="微软雅黑" panose="020B0503020204020204" pitchFamily="34" charset="-122"/>
              <a:ea typeface="微软雅黑" panose="020B0503020204020204" pitchFamily="34" charset="-122"/>
            </a:endParaRPr>
          </a:p>
          <a:p>
            <a:pPr algn="ctr"/>
            <a:endParaRPr lang="zh-CN" altLang="en-US" sz="2000" b="1" dirty="0">
              <a:latin typeface="微软雅黑" panose="020B0503020204020204" pitchFamily="34" charset="-122"/>
              <a:ea typeface="微软雅黑" panose="020B0503020204020204" pitchFamily="34" charset="-122"/>
            </a:endParaRPr>
          </a:p>
          <a:p>
            <a:pPr algn="ctr"/>
            <a:r>
              <a:rPr lang="zh-CN" altLang="en-US" sz="2400" b="1" dirty="0" smtClean="0">
                <a:latin typeface="微软雅黑" panose="020B0503020204020204" pitchFamily="34" charset="-122"/>
                <a:ea typeface="微软雅黑" panose="020B0503020204020204" pitchFamily="34" charset="-122"/>
              </a:rPr>
              <a:t>最后祝大家学习</a:t>
            </a:r>
            <a:r>
              <a:rPr lang="zh-CN" altLang="en-US" sz="2400" b="1" dirty="0">
                <a:latin typeface="微软雅黑" panose="020B0503020204020204" pitchFamily="34" charset="-122"/>
                <a:ea typeface="微软雅黑" panose="020B0503020204020204" pitchFamily="34" charset="-122"/>
              </a:rPr>
              <a:t>愉快</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gn="ctr"/>
            <a:endParaRPr lang="en-US" altLang="zh-CN" sz="2400" b="1" dirty="0">
              <a:latin typeface="微软雅黑" panose="020B0503020204020204" pitchFamily="34" charset="-122"/>
              <a:ea typeface="微软雅黑" panose="020B0503020204020204" pitchFamily="34" charset="-122"/>
            </a:endParaRPr>
          </a:p>
          <a:p>
            <a:pPr algn="ctr"/>
            <a:endParaRPr lang="en-US" altLang="zh-CN" sz="2400" b="1" dirty="0" smtClean="0">
              <a:latin typeface="微软雅黑" panose="020B0503020204020204" pitchFamily="34" charset="-122"/>
              <a:ea typeface="微软雅黑" panose="020B0503020204020204" pitchFamily="34" charset="-122"/>
            </a:endParaRPr>
          </a:p>
          <a:p>
            <a:pPr algn="ct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2017</a:t>
            </a:r>
            <a:r>
              <a:rPr lang="zh-CN" altLang="en-US" sz="2400" b="1" dirty="0" smtClean="0">
                <a:latin typeface="微软雅黑" panose="020B0503020204020204" pitchFamily="34" charset="-122"/>
                <a:ea typeface="微软雅黑" panose="020B0503020204020204" pitchFamily="34" charset="-122"/>
              </a:rPr>
              <a:t>年</a:t>
            </a:r>
            <a:r>
              <a:rPr lang="en-US" altLang="zh-CN" sz="2400" b="1" dirty="0" smtClean="0">
                <a:latin typeface="微软雅黑" panose="020B0503020204020204" pitchFamily="34" charset="-122"/>
                <a:ea typeface="微软雅黑" panose="020B0503020204020204" pitchFamily="34" charset="-122"/>
              </a:rPr>
              <a:t>10</a:t>
            </a:r>
            <a:r>
              <a:rPr lang="zh-CN" altLang="en-US" sz="2400" b="1" dirty="0" smtClean="0">
                <a:latin typeface="微软雅黑" panose="020B0503020204020204" pitchFamily="34" charset="-122"/>
                <a:ea typeface="微软雅黑" panose="020B0503020204020204" pitchFamily="34" charset="-122"/>
              </a:rPr>
              <a:t>月</a:t>
            </a:r>
            <a:endParaRPr lang="zh-CN" altLang="en-US" sz="2400" b="1" dirty="0">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3422850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p:cNvSpPr/>
          <p:nvPr/>
        </p:nvSpPr>
        <p:spPr>
          <a:xfrm>
            <a:off x="7213537" y="2306471"/>
            <a:ext cx="4978366" cy="3008630"/>
          </a:xfrm>
          <a:prstGeom prst="rect">
            <a:avLst/>
          </a:prstGeom>
        </p:spPr>
        <p:txBody>
          <a:bodyPr wrap="square">
            <a:spAutoFit/>
          </a:bodyPr>
          <a:lstStyle/>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、点击网站右上角</a:t>
            </a:r>
            <a:r>
              <a:rPr lang="zh-CN" altLang="en-US" sz="2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【注册】</a:t>
            </a:r>
          </a:p>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、输入邮箱作为账号；</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、点击“获取验证码”，输入邮箱中收到的验证码；</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、设置密码，再输入一次确认；</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、点击“立即注册”完成注册。</a:t>
            </a:r>
          </a:p>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、也可使用第三方账号登录平台</a:t>
            </a:r>
          </a:p>
        </p:txBody>
      </p:sp>
      <p:pic>
        <p:nvPicPr>
          <p:cNvPr id="6" name="图片 5"/>
          <p:cNvPicPr>
            <a:picLocks noChangeAspect="1"/>
          </p:cNvPicPr>
          <p:nvPr/>
        </p:nvPicPr>
        <p:blipFill>
          <a:blip r:embed="rId3"/>
          <a:stretch>
            <a:fillRect/>
          </a:stretch>
        </p:blipFill>
        <p:spPr>
          <a:xfrm>
            <a:off x="0" y="790963"/>
            <a:ext cx="7213537" cy="5959067"/>
          </a:xfrm>
          <a:prstGeom prst="rect">
            <a:avLst/>
          </a:prstGeom>
        </p:spPr>
      </p:pic>
      <p:sp>
        <p:nvSpPr>
          <p:cNvPr id="4" name="矩形 3"/>
          <p:cNvSpPr/>
          <p:nvPr/>
        </p:nvSpPr>
        <p:spPr>
          <a:xfrm>
            <a:off x="6779262" y="911869"/>
            <a:ext cx="434275" cy="354869"/>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5" name="直接箭头连接符 4"/>
          <p:cNvCxnSpPr/>
          <p:nvPr/>
        </p:nvCxnSpPr>
        <p:spPr>
          <a:xfrm flipH="1">
            <a:off x="4076055" y="1266738"/>
            <a:ext cx="2778707" cy="3875381"/>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57250" y="5073015"/>
            <a:ext cx="4319905" cy="1332230"/>
          </a:xfrm>
          <a:prstGeom prst="rect">
            <a:avLst/>
          </a:prstGeom>
        </p:spPr>
        <p:txBody>
          <a:bodyPr wrap="square">
            <a:spAutoFit/>
          </a:bodyPr>
          <a:lstStyle/>
          <a:p>
            <a:pPr>
              <a:spcBef>
                <a:spcPts val="600"/>
              </a:spcBef>
              <a:spcAft>
                <a:spcPts val="600"/>
              </a:spcAft>
            </a:pPr>
            <a:r>
              <a:rPr lang="en-US"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、点击主页右上方的</a:t>
            </a:r>
            <a:r>
              <a:rPr lang="en-US" altLang="zh-CN" sz="20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登录</a:t>
            </a:r>
            <a:r>
              <a:rPr lang="en-US" altLang="zh-CN" sz="20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按钮</a:t>
            </a:r>
            <a:endParaRPr lang="en-US"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spcAft>
                <a:spcPts val="600"/>
              </a:spcAft>
            </a:pPr>
            <a:r>
              <a:rPr lang="en-US"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、输入账号及密码，拖动滑块</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spcAft>
                <a:spcPts val="600"/>
              </a:spcAft>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、点击“登录”</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进行登录</a:t>
            </a:r>
            <a:endParaRPr lang="zh-CN"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36"/>
          <p:cNvSpPr>
            <a:spLocks noChangeArrowheads="1"/>
          </p:cNvSpPr>
          <p:nvPr/>
        </p:nvSpPr>
        <p:spPr bwMode="auto">
          <a:xfrm>
            <a:off x="41275" y="0"/>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1.3</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登录</a:t>
            </a:r>
            <a:endPar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2" name="图片 11"/>
          <p:cNvPicPr>
            <a:picLocks noChangeAspect="1"/>
          </p:cNvPicPr>
          <p:nvPr/>
        </p:nvPicPr>
        <p:blipFill>
          <a:blip r:embed="rId2"/>
          <a:stretch>
            <a:fillRect/>
          </a:stretch>
        </p:blipFill>
        <p:spPr>
          <a:xfrm>
            <a:off x="6658957" y="1633445"/>
            <a:ext cx="5328033" cy="4608000"/>
          </a:xfrm>
          <a:prstGeom prst="rect">
            <a:avLst/>
          </a:prstGeom>
        </p:spPr>
      </p:pic>
      <p:pic>
        <p:nvPicPr>
          <p:cNvPr id="2" name="图片 1"/>
          <p:cNvPicPr>
            <a:picLocks noChangeAspect="1"/>
          </p:cNvPicPr>
          <p:nvPr/>
        </p:nvPicPr>
        <p:blipFill>
          <a:blip r:embed="rId3"/>
          <a:stretch>
            <a:fillRect/>
          </a:stretch>
        </p:blipFill>
        <p:spPr>
          <a:xfrm>
            <a:off x="41275" y="864149"/>
            <a:ext cx="6320887" cy="4166160"/>
          </a:xfrm>
          <a:prstGeom prst="rect">
            <a:avLst/>
          </a:prstGeom>
        </p:spPr>
      </p:pic>
      <p:sp>
        <p:nvSpPr>
          <p:cNvPr id="13" name="矩形 12"/>
          <p:cNvSpPr/>
          <p:nvPr/>
        </p:nvSpPr>
        <p:spPr>
          <a:xfrm>
            <a:off x="5946775" y="897670"/>
            <a:ext cx="381000" cy="217805"/>
          </a:xfrm>
          <a:prstGeom prst="rect">
            <a:avLst/>
          </a:prstGeom>
          <a:noFill/>
          <a:ln w="38100" cap="flat" cmpd="sng" algn="ctr">
            <a:solidFill>
              <a:srgbClr val="990033"/>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cxnSp>
        <p:nvCxnSpPr>
          <p:cNvPr id="14" name="直接箭头连接符 13"/>
          <p:cNvCxnSpPr/>
          <p:nvPr/>
        </p:nvCxnSpPr>
        <p:spPr>
          <a:xfrm>
            <a:off x="6345652" y="1115475"/>
            <a:ext cx="1696720" cy="1729105"/>
          </a:xfrm>
          <a:prstGeom prst="straightConnector1">
            <a:avLst/>
          </a:prstGeom>
          <a:solidFill>
            <a:schemeClr val="accent1"/>
          </a:solidFill>
          <a:ln w="38100" cap="flat" cmpd="sng" algn="ctr">
            <a:solidFill>
              <a:srgbClr val="C00000"/>
            </a:solidFill>
            <a:prstDash val="solid"/>
            <a:round/>
            <a:headEnd type="none" w="med" len="med"/>
            <a:tailEnd type="arrow" w="med" len="med"/>
          </a:ln>
        </p:spPr>
      </p:cxnSp>
      <p:sp>
        <p:nvSpPr>
          <p:cNvPr id="8" name="矩形 7"/>
          <p:cNvSpPr/>
          <p:nvPr/>
        </p:nvSpPr>
        <p:spPr>
          <a:xfrm>
            <a:off x="7843964" y="3654259"/>
            <a:ext cx="3059825" cy="354869"/>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3"/>
          <p:cNvSpPr>
            <a:spLocks noChangeArrowheads="1"/>
          </p:cNvSpPr>
          <p:nvPr/>
        </p:nvSpPr>
        <p:spPr bwMode="auto">
          <a:xfrm>
            <a:off x="5083175" y="2220913"/>
            <a:ext cx="1811338" cy="1809750"/>
          </a:xfrm>
          <a:prstGeom prst="ellipse">
            <a:avLst/>
          </a:prstGeom>
          <a:solidFill>
            <a:schemeClr val="accent3">
              <a:lumMod val="75000"/>
            </a:schemeClr>
          </a:solidFill>
          <a:ln w="28575">
            <a:solidFill>
              <a:schemeClr val="bg1"/>
            </a:solidFill>
            <a:bevel/>
          </a:ln>
        </p:spPr>
        <p:txBody>
          <a:bodyPr anchor="ctr"/>
          <a:lstStyle/>
          <a:p>
            <a:pPr algn="ctr" eaLnBrk="1" hangingPunct="1"/>
            <a:r>
              <a:rPr lang="en-US" altLang="zh-CN" sz="6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6600" dirty="0">
              <a:solidFill>
                <a:schemeClr val="bg1"/>
              </a:solidFill>
            </a:endParaRPr>
          </a:p>
        </p:txBody>
      </p:sp>
      <p:sp>
        <p:nvSpPr>
          <p:cNvPr id="10" name="空心弧 7"/>
          <p:cNvSpPr>
            <a:spLocks noChangeArrowheads="1"/>
          </p:cNvSpPr>
          <p:nvPr/>
        </p:nvSpPr>
        <p:spPr bwMode="auto">
          <a:xfrm rot="7415860">
            <a:off x="4943476" y="2024062"/>
            <a:ext cx="2163762" cy="2163763"/>
          </a:xfrm>
          <a:custGeom>
            <a:avLst/>
            <a:gdLst>
              <a:gd name="T0" fmla="*/ 2147483647 w 21600"/>
              <a:gd name="T1" fmla="*/ 0 h 21600"/>
              <a:gd name="T2" fmla="*/ 2147483647 w 21600"/>
              <a:gd name="T3" fmla="*/ 2147483647 h 21600"/>
              <a:gd name="T4" fmla="*/ 2147483647 w 21600"/>
              <a:gd name="T5" fmla="*/ 478492574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911 h 21600"/>
            </a:gdLst>
            <a:ahLst/>
            <a:cxnLst>
              <a:cxn ang="T8">
                <a:pos x="T0" y="T1"/>
              </a:cxn>
              <a:cxn ang="T9">
                <a:pos x="T2" y="T3"/>
              </a:cxn>
              <a:cxn ang="T10">
                <a:pos x="T4" y="T5"/>
              </a:cxn>
              <a:cxn ang="T11">
                <a:pos x="T6" y="T7"/>
              </a:cxn>
            </a:cxnLst>
            <a:rect l="T12" t="T13" r="T14" b="T15"/>
            <a:pathLst>
              <a:path w="21600" h="21600">
                <a:moveTo>
                  <a:pt x="8788" y="20926"/>
                </a:moveTo>
                <a:cubicBezTo>
                  <a:pt x="3956" y="19966"/>
                  <a:pt x="476" y="15726"/>
                  <a:pt x="476" y="10800"/>
                </a:cubicBezTo>
                <a:cubicBezTo>
                  <a:pt x="476" y="5098"/>
                  <a:pt x="5098" y="476"/>
                  <a:pt x="10800" y="476"/>
                </a:cubicBezTo>
                <a:cubicBezTo>
                  <a:pt x="16501" y="476"/>
                  <a:pt x="21124" y="5098"/>
                  <a:pt x="21124" y="10800"/>
                </a:cubicBezTo>
                <a:cubicBezTo>
                  <a:pt x="21124" y="15726"/>
                  <a:pt x="17643" y="19966"/>
                  <a:pt x="12811" y="20926"/>
                </a:cubicBezTo>
                <a:lnTo>
                  <a:pt x="12904" y="21392"/>
                </a:lnTo>
                <a:cubicBezTo>
                  <a:pt x="17959" y="20388"/>
                  <a:pt x="21600" y="15953"/>
                  <a:pt x="21600" y="10800"/>
                </a:cubicBezTo>
                <a:cubicBezTo>
                  <a:pt x="21600" y="4835"/>
                  <a:pt x="16764" y="0"/>
                  <a:pt x="10800" y="0"/>
                </a:cubicBezTo>
                <a:cubicBezTo>
                  <a:pt x="4835" y="0"/>
                  <a:pt x="0" y="4835"/>
                  <a:pt x="0" y="10800"/>
                </a:cubicBezTo>
                <a:cubicBezTo>
                  <a:pt x="-1" y="15953"/>
                  <a:pt x="3640" y="20388"/>
                  <a:pt x="8695" y="21392"/>
                </a:cubicBezTo>
                <a:lnTo>
                  <a:pt x="8788" y="20926"/>
                </a:lnTo>
                <a:close/>
              </a:path>
            </a:pathLst>
          </a:custGeom>
          <a:solidFill>
            <a:schemeClr val="accent3">
              <a:lumMod val="75000"/>
            </a:schemeClr>
          </a:solidFill>
          <a:ln w="9525">
            <a:noFill/>
            <a:round/>
          </a:ln>
        </p:spPr>
        <p:txBody>
          <a:bodyPr anchor="ctr"/>
          <a:lstStyle/>
          <a:p>
            <a:endParaRPr lang="zh-CN" altLang="en-US"/>
          </a:p>
        </p:txBody>
      </p:sp>
      <p:sp>
        <p:nvSpPr>
          <p:cNvPr id="11" name="空心弧 8"/>
          <p:cNvSpPr>
            <a:spLocks noChangeArrowheads="1"/>
          </p:cNvSpPr>
          <p:nvPr/>
        </p:nvSpPr>
        <p:spPr bwMode="auto">
          <a:xfrm rot="-2323176">
            <a:off x="4687888" y="1825625"/>
            <a:ext cx="2601912" cy="2601913"/>
          </a:xfrm>
          <a:custGeom>
            <a:avLst/>
            <a:gdLst>
              <a:gd name="T0" fmla="*/ 2147483647 w 21600"/>
              <a:gd name="T1" fmla="*/ 0 h 21600"/>
              <a:gd name="T2" fmla="*/ 520877779 w 21600"/>
              <a:gd name="T3" fmla="*/ 2147483647 h 21600"/>
              <a:gd name="T4" fmla="*/ 2147483647 w 21600"/>
              <a:gd name="T5" fmla="*/ 95610173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572" y="10082"/>
                </a:moveTo>
                <a:cubicBezTo>
                  <a:pt x="948" y="4711"/>
                  <a:pt x="5415" y="547"/>
                  <a:pt x="10799" y="547"/>
                </a:cubicBezTo>
                <a:cubicBezTo>
                  <a:pt x="16184" y="546"/>
                  <a:pt x="20651" y="4711"/>
                  <a:pt x="21027" y="10082"/>
                </a:cubicBezTo>
                <a:lnTo>
                  <a:pt x="21573" y="10044"/>
                </a:lnTo>
                <a:cubicBezTo>
                  <a:pt x="21176" y="4386"/>
                  <a:pt x="16471" y="0"/>
                  <a:pt x="10800" y="0"/>
                </a:cubicBezTo>
                <a:cubicBezTo>
                  <a:pt x="5128" y="-1"/>
                  <a:pt x="423" y="4386"/>
                  <a:pt x="26" y="10044"/>
                </a:cubicBezTo>
                <a:lnTo>
                  <a:pt x="572" y="10082"/>
                </a:lnTo>
                <a:close/>
              </a:path>
            </a:pathLst>
          </a:custGeom>
          <a:solidFill>
            <a:schemeClr val="accent3">
              <a:lumMod val="75000"/>
            </a:schemeClr>
          </a:solidFill>
          <a:ln w="9525">
            <a:noFill/>
            <a:round/>
          </a:ln>
        </p:spPr>
        <p:txBody>
          <a:bodyPr anchor="ctr"/>
          <a:lstStyle/>
          <a:p>
            <a:endParaRPr lang="zh-CN" altLang="en-US"/>
          </a:p>
        </p:txBody>
      </p:sp>
      <p:sp>
        <p:nvSpPr>
          <p:cNvPr id="12" name="空心弧 9"/>
          <p:cNvSpPr>
            <a:spLocks noChangeArrowheads="1"/>
          </p:cNvSpPr>
          <p:nvPr/>
        </p:nvSpPr>
        <p:spPr bwMode="auto">
          <a:xfrm rot="9607315">
            <a:off x="4513263" y="1671638"/>
            <a:ext cx="2943225" cy="2941637"/>
          </a:xfrm>
          <a:custGeom>
            <a:avLst/>
            <a:gdLst>
              <a:gd name="T0" fmla="*/ 2147483647 w 21600"/>
              <a:gd name="T1" fmla="*/ 0 h 21600"/>
              <a:gd name="T2" fmla="*/ 490815975 w 21600"/>
              <a:gd name="T3" fmla="*/ 2147483647 h 21600"/>
              <a:gd name="T4" fmla="*/ 2147483647 w 21600"/>
              <a:gd name="T5" fmla="*/ 848686209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6931 h 21600"/>
            </a:gdLst>
            <a:ahLst/>
            <a:cxnLst>
              <a:cxn ang="T8">
                <a:pos x="T0" y="T1"/>
              </a:cxn>
              <a:cxn ang="T9">
                <a:pos x="T2" y="T3"/>
              </a:cxn>
              <a:cxn ang="T10">
                <a:pos x="T4" y="T5"/>
              </a:cxn>
              <a:cxn ang="T11">
                <a:pos x="T6" y="T7"/>
              </a:cxn>
            </a:cxnLst>
            <a:rect l="T12" t="T13" r="T14" b="T15"/>
            <a:pathLst>
              <a:path w="21600" h="21600">
                <a:moveTo>
                  <a:pt x="361" y="10067"/>
                </a:moveTo>
                <a:cubicBezTo>
                  <a:pt x="746" y="4586"/>
                  <a:pt x="5305" y="336"/>
                  <a:pt x="10799" y="336"/>
                </a:cubicBezTo>
                <a:cubicBezTo>
                  <a:pt x="16294" y="335"/>
                  <a:pt x="20853" y="4586"/>
                  <a:pt x="21238" y="10067"/>
                </a:cubicBezTo>
                <a:lnTo>
                  <a:pt x="21573" y="10044"/>
                </a:lnTo>
                <a:cubicBezTo>
                  <a:pt x="21176" y="4386"/>
                  <a:pt x="16471" y="0"/>
                  <a:pt x="10800" y="0"/>
                </a:cubicBezTo>
                <a:cubicBezTo>
                  <a:pt x="5128" y="-1"/>
                  <a:pt x="423" y="4386"/>
                  <a:pt x="26" y="10044"/>
                </a:cubicBezTo>
                <a:lnTo>
                  <a:pt x="361" y="10067"/>
                </a:lnTo>
                <a:close/>
              </a:path>
            </a:pathLst>
          </a:custGeom>
          <a:solidFill>
            <a:schemeClr val="accent3">
              <a:lumMod val="75000"/>
            </a:schemeClr>
          </a:solidFill>
          <a:ln w="9525">
            <a:noFill/>
            <a:round/>
          </a:ln>
        </p:spPr>
        <p:txBody>
          <a:bodyPr anchor="ctr"/>
          <a:lstStyle/>
          <a:p>
            <a:endParaRPr lang="zh-CN" altLang="en-US"/>
          </a:p>
        </p:txBody>
      </p:sp>
      <p:sp>
        <p:nvSpPr>
          <p:cNvPr id="13" name="等腰三角形 35"/>
          <p:cNvSpPr>
            <a:spLocks noChangeArrowheads="1"/>
          </p:cNvSpPr>
          <p:nvPr/>
        </p:nvSpPr>
        <p:spPr bwMode="auto">
          <a:xfrm>
            <a:off x="5902325" y="4686300"/>
            <a:ext cx="246063" cy="187325"/>
          </a:xfrm>
          <a:prstGeom prst="triangle">
            <a:avLst>
              <a:gd name="adj" fmla="val 50000"/>
            </a:avLst>
          </a:prstGeom>
          <a:solidFill>
            <a:schemeClr val="accent3">
              <a:lumMod val="75000"/>
            </a:schemeClr>
          </a:solidFill>
          <a:ln w="9525">
            <a:noFill/>
            <a:miter lim="800000"/>
          </a:ln>
        </p:spPr>
        <p:txBody>
          <a:bodyPr anchor="ctr"/>
          <a:lstStyle/>
          <a:p>
            <a:pPr algn="ctr" eaLnBrk="1" hangingPunct="1"/>
            <a:endParaRPr lang="zh-CN" altLang="zh-CN">
              <a:solidFill>
                <a:schemeClr val="bg1"/>
              </a:solidFill>
              <a:latin typeface="宋体" panose="02010600030101010101" pitchFamily="2" charset="-122"/>
              <a:sym typeface="宋体" panose="02010600030101010101" pitchFamily="2" charset="-122"/>
            </a:endParaRPr>
          </a:p>
        </p:txBody>
      </p:sp>
      <p:sp>
        <p:nvSpPr>
          <p:cNvPr id="14" name="文本框 36"/>
          <p:cNvSpPr>
            <a:spLocks noChangeArrowheads="1"/>
          </p:cNvSpPr>
          <p:nvPr/>
        </p:nvSpPr>
        <p:spPr bwMode="auto">
          <a:xfrm>
            <a:off x="3777456" y="4897374"/>
            <a:ext cx="4495800" cy="646331"/>
          </a:xfrm>
          <a:prstGeom prst="rect">
            <a:avLst/>
          </a:prstGeom>
          <a:solidFill>
            <a:schemeClr val="accent3">
              <a:lumMod val="75000"/>
            </a:schemeClr>
          </a:solidFill>
          <a:ln w="9525">
            <a:noFill/>
            <a:miter lim="800000"/>
          </a:ln>
        </p:spPr>
        <p:txBody>
          <a:bodyPr>
            <a:spAutoFit/>
          </a:bodyPr>
          <a:lstStyle/>
          <a:p>
            <a:pPr algn="ctr" eaLnBrk="1" hangingPunct="1"/>
            <a:r>
              <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个人中心</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4775" y="780168"/>
            <a:ext cx="8136082" cy="483235"/>
          </a:xfrm>
          <a:prstGeom prst="rect">
            <a:avLst/>
          </a:prstGeom>
        </p:spPr>
        <p:txBody>
          <a:bodyPr wrap="square">
            <a:spAutoFit/>
          </a:bodyPr>
          <a:lstStyle/>
          <a:p>
            <a:pPr>
              <a:spcBef>
                <a:spcPts val="600"/>
              </a:spcBef>
              <a:spcAft>
                <a:spcPts val="600"/>
              </a:spcAft>
            </a:pP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登录后，鼠标移至头像处，点击</a:t>
            </a:r>
            <a:r>
              <a:rPr lang="zh-CN" altLang="en-US" sz="2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【个人中心】</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一栏。</a:t>
            </a:r>
            <a:endParaRPr lang="zh-CN" altLang="en-US" sz="2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36"/>
          <p:cNvSpPr>
            <a:spLocks noChangeArrowheads="1"/>
          </p:cNvSpPr>
          <p:nvPr/>
        </p:nvSpPr>
        <p:spPr bwMode="auto">
          <a:xfrm>
            <a:off x="0" y="133837"/>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2.1</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进入</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个人中心</a:t>
            </a:r>
          </a:p>
        </p:txBody>
      </p:sp>
      <p:pic>
        <p:nvPicPr>
          <p:cNvPr id="5" name="图片 4"/>
          <p:cNvPicPr>
            <a:picLocks noChangeAspect="1"/>
          </p:cNvPicPr>
          <p:nvPr/>
        </p:nvPicPr>
        <p:blipFill>
          <a:blip r:embed="rId2"/>
          <a:stretch>
            <a:fillRect/>
          </a:stretch>
        </p:blipFill>
        <p:spPr>
          <a:xfrm>
            <a:off x="0" y="1212421"/>
            <a:ext cx="12192000" cy="5645579"/>
          </a:xfrm>
          <a:prstGeom prst="rect">
            <a:avLst/>
          </a:prstGeom>
        </p:spPr>
      </p:pic>
      <p:sp>
        <p:nvSpPr>
          <p:cNvPr id="3" name="矩形 2"/>
          <p:cNvSpPr/>
          <p:nvPr/>
        </p:nvSpPr>
        <p:spPr>
          <a:xfrm>
            <a:off x="10102686" y="2060754"/>
            <a:ext cx="837565" cy="206375"/>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6"/>
          <p:cNvSpPr>
            <a:spLocks noChangeArrowheads="1"/>
          </p:cNvSpPr>
          <p:nvPr/>
        </p:nvSpPr>
        <p:spPr bwMode="auto">
          <a:xfrm>
            <a:off x="0" y="144632"/>
            <a:ext cx="12192000" cy="646331"/>
          </a:xfrm>
          <a:prstGeom prst="rect">
            <a:avLst/>
          </a:prstGeom>
          <a:gradFill flip="none" rotWithShape="1">
            <a:gsLst>
              <a:gs pos="31000">
                <a:schemeClr val="accent3">
                  <a:lumMod val="75000"/>
                </a:schemeClr>
              </a:gs>
              <a:gs pos="0">
                <a:schemeClr val="accent3">
                  <a:lumMod val="75000"/>
                </a:schemeClr>
              </a:gs>
              <a:gs pos="100000">
                <a:schemeClr val="bg1"/>
              </a:gs>
            </a:gsLst>
            <a:lin ang="0" scaled="1"/>
            <a:tileRect/>
          </a:gradFill>
          <a:ln w="9525">
            <a:noFill/>
            <a:miter lim="800000"/>
          </a:ln>
        </p:spPr>
        <p:txBody>
          <a:bodyPr wrap="square">
            <a:spAutoFit/>
          </a:bodyPr>
          <a:lstStyle/>
          <a:p>
            <a:pPr fontAlgn="base">
              <a:spcBef>
                <a:spcPct val="0"/>
              </a:spcBef>
              <a:spcAft>
                <a:spcPct val="0"/>
              </a:spcAft>
              <a:buFont typeface="Arial" panose="020B0604020202020204" pitchFamily="34" charset="0"/>
              <a:buNone/>
            </a:pPr>
            <a:r>
              <a:rPr lang="en-US" altLang="zh-CN"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2.2</a:t>
            </a:r>
            <a:r>
              <a:rPr lang="zh-CN" altLang="en-US" sz="3600"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进行</a:t>
            </a:r>
            <a:r>
              <a:rPr lang="zh-CN" altLang="en-US" sz="36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身份验证</a:t>
            </a:r>
          </a:p>
        </p:txBody>
      </p:sp>
      <p:sp>
        <p:nvSpPr>
          <p:cNvPr id="6" name="矩形 5"/>
          <p:cNvSpPr/>
          <p:nvPr/>
        </p:nvSpPr>
        <p:spPr>
          <a:xfrm>
            <a:off x="325582" y="895103"/>
            <a:ext cx="10016836" cy="483235"/>
          </a:xfrm>
          <a:prstGeom prst="rect">
            <a:avLst/>
          </a:prstGeom>
        </p:spPr>
        <p:txBody>
          <a:bodyPr wrap="square">
            <a:spAutoFit/>
          </a:bodyPr>
          <a:lstStyle/>
          <a:p>
            <a:pPr>
              <a:spcBef>
                <a:spcPts val="600"/>
              </a:spcBef>
              <a:spcAft>
                <a:spcPts val="600"/>
              </a:spcAft>
            </a:pP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点击</a:t>
            </a:r>
            <a:r>
              <a:rPr lang="en-US" altLang="zh-CN" sz="20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身份验证</a:t>
            </a:r>
            <a:r>
              <a:rPr lang="en-US" altLang="zh-CN" sz="2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，输入相关信息可以对学生的身份进行验证</a:t>
            </a:r>
            <a:r>
              <a:rPr lang="zh-CN" altLang="en-US" sz="2400" kern="100" dirty="0">
                <a:latin typeface="等线" panose="02010600030101010101" charset="-122"/>
                <a:ea typeface="微软雅黑" panose="020B0503020204020204" pitchFamily="34" charset="-122"/>
                <a:cs typeface="Times New Roman" panose="02020603050405020304" pitchFamily="18" charset="0"/>
              </a:rPr>
              <a:t>。</a:t>
            </a:r>
            <a:endParaRPr lang="en-US" altLang="zh-CN" sz="2400" kern="100" dirty="0">
              <a:effectLst/>
              <a:latin typeface="等线" panose="02010600030101010101" charset="-122"/>
              <a:ea typeface="微软雅黑" panose="020B0503020204020204" pitchFamily="34" charset="-122"/>
              <a:cs typeface="Times New Roman" panose="02020603050405020304" pitchFamily="18" charset="0"/>
            </a:endParaRPr>
          </a:p>
        </p:txBody>
      </p:sp>
      <p:pic>
        <p:nvPicPr>
          <p:cNvPr id="5" name="Picture 2" descr="C:\Users\BANANA\Desktop\学生操作手册\7.png"/>
          <p:cNvPicPr>
            <a:picLocks noChangeAspect="1" noChangeArrowheads="1"/>
          </p:cNvPicPr>
          <p:nvPr/>
        </p:nvPicPr>
        <p:blipFill>
          <a:blip r:embed="rId3">
            <a:extLst>
              <a:ext uri="{28A0092B-C50C-407E-A947-70E740481C1C}">
                <a14:useLocalDpi xmlns:a14="http://schemas.microsoft.com/office/drawing/2010/main" val="0"/>
              </a:ext>
            </a:extLst>
          </a:blip>
          <a:srcRect t="10480" r="440"/>
          <a:stretch>
            <a:fillRect/>
          </a:stretch>
        </p:blipFill>
        <p:spPr bwMode="auto">
          <a:xfrm>
            <a:off x="41255" y="1378338"/>
            <a:ext cx="10722719" cy="537001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矩形 7"/>
          <p:cNvSpPr/>
          <p:nvPr/>
        </p:nvSpPr>
        <p:spPr>
          <a:xfrm>
            <a:off x="2730534" y="2162922"/>
            <a:ext cx="3284372" cy="2190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096000" y="2126728"/>
            <a:ext cx="4667974" cy="1789430"/>
          </a:xfrm>
          <a:prstGeom prst="rect">
            <a:avLst/>
          </a:prstGeom>
        </p:spPr>
        <p:txBody>
          <a:bodyPr wrap="square">
            <a:spAutoFit/>
          </a:bodyPr>
          <a:lstStyle/>
          <a:p>
            <a:pPr>
              <a:spcBef>
                <a:spcPts val="600"/>
              </a:spcBef>
              <a:spcAft>
                <a:spcPts val="600"/>
              </a:spcAft>
            </a:pP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输入您的真实姓名、</a:t>
            </a:r>
            <a:r>
              <a:rPr lang="zh-CN" altLang="en-US" sz="2000" kern="100" dirty="0" smtClean="0">
                <a:latin typeface="微软雅黑" panose="020B0503020204020204" pitchFamily="34" charset="-122"/>
                <a:ea typeface="微软雅黑" panose="020B0503020204020204" pitchFamily="34" charset="-122"/>
                <a:cs typeface="Times New Roman" panose="02020603050405020304" pitchFamily="18" charset="0"/>
              </a:rPr>
              <a:t>所在学院的学</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号，并且验证您的手机号码。</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spcAft>
                <a:spcPts val="600"/>
              </a:spcAft>
            </a:pPr>
            <a:r>
              <a:rPr lang="zh-CN" altLang="en-US" sz="20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我们会把您的信息与学校教务信息进行验证，如信息有误将会影响您的学习成绩，</a:t>
            </a:r>
            <a:r>
              <a:rPr lang="zh-CN" altLang="en-US" sz="2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如信息虚假，将直接被删除账号。</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1698</TotalTime>
  <Words>1326</Words>
  <Application>Microsoft Office PowerPoint</Application>
  <PresentationFormat>宽屏</PresentationFormat>
  <Paragraphs>159</Paragraphs>
  <Slides>40</Slides>
  <Notes>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40</vt:i4>
      </vt:variant>
    </vt:vector>
  </HeadingPairs>
  <TitlesOfParts>
    <vt:vector size="51" baseType="lpstr">
      <vt:lpstr>Calibri</vt:lpstr>
      <vt:lpstr>微软雅黑</vt:lpstr>
      <vt:lpstr>Wingdings</vt:lpstr>
      <vt:lpstr>Times New Roman</vt:lpstr>
      <vt:lpstr>MS PGothic</vt:lpstr>
      <vt:lpstr>Arial</vt:lpstr>
      <vt:lpstr>Microsoft JhengHei</vt:lpstr>
      <vt:lpstr>宋体</vt:lpstr>
      <vt:lpstr>Calibri Light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KK.CHAN</dc:creator>
  <cp:lastModifiedBy>AdminL&amp;Y</cp:lastModifiedBy>
  <cp:revision>260</cp:revision>
  <dcterms:created xsi:type="dcterms:W3CDTF">2014-03-15T20:37:00Z</dcterms:created>
  <dcterms:modified xsi:type="dcterms:W3CDTF">2017-10-18T03:28:11Z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