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34"/>
  </p:notesMasterIdLst>
  <p:sldIdLst>
    <p:sldId id="256" r:id="rId3"/>
    <p:sldId id="257" r:id="rId4"/>
    <p:sldId id="264" r:id="rId5"/>
    <p:sldId id="268" r:id="rId6"/>
    <p:sldId id="270" r:id="rId7"/>
    <p:sldId id="271" r:id="rId8"/>
    <p:sldId id="272" r:id="rId9"/>
    <p:sldId id="299" r:id="rId10"/>
    <p:sldId id="273" r:id="rId11"/>
    <p:sldId id="267" r:id="rId12"/>
    <p:sldId id="274" r:id="rId13"/>
    <p:sldId id="276" r:id="rId14"/>
    <p:sldId id="275" r:id="rId15"/>
    <p:sldId id="277" r:id="rId16"/>
    <p:sldId id="278" r:id="rId17"/>
    <p:sldId id="280" r:id="rId18"/>
    <p:sldId id="279" r:id="rId19"/>
    <p:sldId id="281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3" r:id="rId28"/>
    <p:sldId id="288" r:id="rId29"/>
    <p:sldId id="294" r:id="rId30"/>
    <p:sldId id="296" r:id="rId31"/>
    <p:sldId id="297" r:id="rId32"/>
    <p:sldId id="265" r:id="rId33"/>
  </p:sldIdLst>
  <p:sldSz cx="24120475" cy="151193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76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117DED"/>
    <a:srgbClr val="0FA2F0"/>
    <a:srgbClr val="0FA5F0"/>
    <a:srgbClr val="0FA4F0"/>
    <a:srgbClr val="0EB3F1"/>
    <a:srgbClr val="0DBFF3"/>
    <a:srgbClr val="4C4C4C"/>
    <a:srgbClr val="119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98" autoAdjust="0"/>
  </p:normalViewPr>
  <p:slideViewPr>
    <p:cSldViewPr showGuides="1">
      <p:cViewPr varScale="1">
        <p:scale>
          <a:sx n="51" d="100"/>
          <a:sy n="51" d="100"/>
        </p:scale>
        <p:origin x="1176" y="132"/>
      </p:cViewPr>
      <p:guideLst>
        <p:guide orient="horz" pos="4762"/>
        <p:guide pos="7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A370-A4F7-274B-AE30-C953596425D6}" type="datetimeFigureOut">
              <a:rPr kumimoji="1" lang="zh-CN" altLang="en-US" smtClean="0"/>
              <a:t>2018/3/9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143000"/>
            <a:ext cx="492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D89B-3E1B-0141-87BA-B913BDB3ED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3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6D89B-3E1B-0141-87BA-B913BDB3ED4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212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6D89B-3E1B-0141-87BA-B913BDB3ED4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97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11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5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5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9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2016125" rtl="0" fontAlgn="base">
        <a:spcBef>
          <a:spcPct val="0"/>
        </a:spcBef>
        <a:spcAft>
          <a:spcPct val="0"/>
        </a:spcAft>
        <a:defRPr sz="97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2pPr>
      <a:lvl3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3pPr>
      <a:lvl4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4pPr>
      <a:lvl5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5pPr>
      <a:lvl6pPr marL="4572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6pPr>
      <a:lvl7pPr marL="9144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7pPr>
      <a:lvl8pPr marL="13716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8pPr>
      <a:lvl9pPr marL="18288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755650" indent="-755650" algn="l" defTabSz="2016125" rtl="0" fontAlgn="base">
        <a:spcBef>
          <a:spcPct val="44000"/>
        </a:spcBef>
        <a:spcAft>
          <a:spcPct val="0"/>
        </a:spcAft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38300" lvl="1" indent="-628650" algn="l" defTabSz="2016125" rtl="0" fontAlgn="base">
        <a:spcBef>
          <a:spcPct val="44000"/>
        </a:spcBef>
        <a:spcAft>
          <a:spcPct val="0"/>
        </a:spcAft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950" lvl="2" indent="-504825" algn="l" defTabSz="2016125" rtl="0" fontAlgn="base">
        <a:spcBef>
          <a:spcPct val="44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527425" lvl="3" indent="-503238" algn="l" defTabSz="2016125" rtl="0" fontAlgn="base">
        <a:spcBef>
          <a:spcPct val="44000"/>
        </a:spcBef>
        <a:spcAft>
          <a:spcPct val="0"/>
        </a:spcAft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35488" lvl="4" indent="-503238" algn="l" defTabSz="2016125" rtl="0" fontAlgn="base">
        <a:spcBef>
          <a:spcPct val="44000"/>
        </a:spcBef>
        <a:spcAft>
          <a:spcPct val="0"/>
        </a:spcAft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44185" lvl="5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51930" lvl="6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560310" lvl="7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568055" lvl="8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2016125" eaLnBrk="1" fontAlgn="base" latinLnBrk="0" hangingPunct="1">
        <a:spcBef>
          <a:spcPct val="0"/>
        </a:spcBef>
        <a:spcAft>
          <a:spcPct val="0"/>
        </a:spcAft>
        <a:buNone/>
        <a:defRPr sz="39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07745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016125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02387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03225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39995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04774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05612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063865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2016125" rtl="0" fontAlgn="base">
        <a:spcBef>
          <a:spcPct val="0"/>
        </a:spcBef>
        <a:spcAft>
          <a:spcPct val="0"/>
        </a:spcAft>
        <a:defRPr sz="97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2pPr>
      <a:lvl3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3pPr>
      <a:lvl4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4pPr>
      <a:lvl5pPr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5pPr>
      <a:lvl6pPr marL="4572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6pPr>
      <a:lvl7pPr marL="9144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7pPr>
      <a:lvl8pPr marL="13716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8pPr>
      <a:lvl9pPr marL="1828800" algn="ctr" defTabSz="2016125" rtl="0" fontAlgn="base">
        <a:spcBef>
          <a:spcPct val="0"/>
        </a:spcBef>
        <a:spcAft>
          <a:spcPct val="0"/>
        </a:spcAft>
        <a:defRPr sz="97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755650" indent="-755650" algn="l" defTabSz="2016125" rtl="0" fontAlgn="base">
        <a:spcBef>
          <a:spcPct val="44000"/>
        </a:spcBef>
        <a:spcAft>
          <a:spcPct val="0"/>
        </a:spcAft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38300" lvl="1" indent="-628650" algn="l" defTabSz="2016125" rtl="0" fontAlgn="base">
        <a:spcBef>
          <a:spcPct val="44000"/>
        </a:spcBef>
        <a:spcAft>
          <a:spcPct val="0"/>
        </a:spcAft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950" lvl="2" indent="-504825" algn="l" defTabSz="2016125" rtl="0" fontAlgn="base">
        <a:spcBef>
          <a:spcPct val="44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527425" lvl="3" indent="-503238" algn="l" defTabSz="2016125" rtl="0" fontAlgn="base">
        <a:spcBef>
          <a:spcPct val="44000"/>
        </a:spcBef>
        <a:spcAft>
          <a:spcPct val="0"/>
        </a:spcAft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35488" lvl="4" indent="-503238" algn="l" defTabSz="2016125" rtl="0" fontAlgn="base">
        <a:spcBef>
          <a:spcPct val="44000"/>
        </a:spcBef>
        <a:spcAft>
          <a:spcPct val="0"/>
        </a:spcAft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44185" lvl="5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551930" lvl="6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560310" lvl="7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568055" lvl="8" indent="-503555" algn="l" defTabSz="2016125" eaLnBrk="1" fontAlgn="base" latinLnBrk="0" hangingPunct="1">
        <a:spcBef>
          <a:spcPct val="44000"/>
        </a:spcBef>
        <a:spcAft>
          <a:spcPct val="0"/>
        </a:spcAft>
        <a:buChar char="»"/>
        <a:defRPr sz="44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2016125" eaLnBrk="1" fontAlgn="base" latinLnBrk="0" hangingPunct="1">
        <a:spcBef>
          <a:spcPct val="0"/>
        </a:spcBef>
        <a:spcAft>
          <a:spcPct val="0"/>
        </a:spcAft>
        <a:buNone/>
        <a:defRPr sz="39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07745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016125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02387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03225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39995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04774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05612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063865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cce.org.uooconline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75" y="5038725"/>
            <a:ext cx="33242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213" y="7054850"/>
            <a:ext cx="1617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12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720725"/>
            <a:ext cx="3375025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79725"/>
            <a:ext cx="39497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1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70525"/>
            <a:ext cx="23082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副标题 307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29199" y="10889151"/>
            <a:ext cx="14112875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>
              <a:buFontTx/>
              <a:buNone/>
            </a:pPr>
            <a:r>
              <a:rPr lang="zh-CN" altLang="en-US" sz="6000" b="1" dirty="0" smtClean="0">
                <a:solidFill>
                  <a:srgbClr val="4C4C4C"/>
                </a:solidFill>
                <a:latin typeface="微软雅黑" charset="-122"/>
              </a:rPr>
              <a:t>深圳大学继续教育学院</a:t>
            </a:r>
            <a:endParaRPr lang="en-US" altLang="zh-CN" sz="6000" b="1" dirty="0" smtClean="0">
              <a:solidFill>
                <a:srgbClr val="4C4C4C"/>
              </a:solidFill>
              <a:latin typeface="微软雅黑" charset="-122"/>
            </a:endParaRPr>
          </a:p>
          <a:p>
            <a:pPr algn="ctr" defTabSz="914400">
              <a:buFontTx/>
              <a:buNone/>
            </a:pPr>
            <a:r>
              <a:rPr lang="en-US" altLang="zh-CN" sz="4800" dirty="0" smtClean="0">
                <a:solidFill>
                  <a:srgbClr val="4C4C4C"/>
                </a:solidFill>
                <a:latin typeface="微软雅黑" charset="-122"/>
              </a:rPr>
              <a:t>2018.03.09</a:t>
            </a:r>
            <a:endParaRPr lang="zh-CN" altLang="en-US" sz="4800" dirty="0">
              <a:solidFill>
                <a:srgbClr val="4C4C4C"/>
              </a:solidFill>
              <a:latin typeface="微软雅黑" charset="-122"/>
            </a:endParaRPr>
          </a:p>
        </p:txBody>
      </p:sp>
      <p:sp>
        <p:nvSpPr>
          <p:cNvPr id="9224" name="标题 3073"/>
          <p:cNvSpPr>
            <a:spLocks noGrp="1" noChangeArrowheads="1"/>
          </p:cNvSpPr>
          <p:nvPr/>
        </p:nvSpPr>
        <p:spPr bwMode="auto">
          <a:xfrm>
            <a:off x="5289550" y="5988050"/>
            <a:ext cx="135921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en-US" altLang="en-US" sz="4800" b="1" dirty="0">
                <a:solidFill>
                  <a:srgbClr val="403F3F"/>
                </a:solidFill>
                <a:latin typeface="Arial Black" charset="0"/>
              </a:rPr>
              <a:t>OPERATION </a:t>
            </a:r>
            <a:r>
              <a:rPr lang="en-US" altLang="zh-CN" sz="4800" b="1" dirty="0" smtClean="0">
                <a:solidFill>
                  <a:srgbClr val="403F3F"/>
                </a:solidFill>
                <a:latin typeface="Arial Black" charset="0"/>
              </a:rPr>
              <a:t>MANNUAL</a:t>
            </a:r>
            <a:r>
              <a:rPr lang="zh-CN" altLang="en-US" sz="4800" b="1" dirty="0" smtClean="0">
                <a:solidFill>
                  <a:srgbClr val="403F3F"/>
                </a:solidFill>
                <a:latin typeface="Arial Black" charset="0"/>
              </a:rPr>
              <a:t> </a:t>
            </a:r>
            <a:r>
              <a:rPr lang="en-US" altLang="zh-CN" sz="4800" b="1" dirty="0" smtClean="0">
                <a:solidFill>
                  <a:srgbClr val="403F3F"/>
                </a:solidFill>
                <a:latin typeface="Arial Black" charset="0"/>
              </a:rPr>
              <a:t>FOR</a:t>
            </a:r>
            <a:r>
              <a:rPr lang="en-US" altLang="en-US" sz="4800" b="1" dirty="0" smtClean="0">
                <a:solidFill>
                  <a:srgbClr val="403F3F"/>
                </a:solidFill>
                <a:latin typeface="Arial Black" charset="0"/>
              </a:rPr>
              <a:t> </a:t>
            </a:r>
            <a:r>
              <a:rPr lang="en-US" altLang="zh-CN" sz="4800" b="1" dirty="0" smtClean="0">
                <a:solidFill>
                  <a:srgbClr val="403F3F"/>
                </a:solidFill>
                <a:latin typeface="Arial Black" charset="0"/>
              </a:rPr>
              <a:t>STUDENTS</a:t>
            </a:r>
            <a:endParaRPr lang="en-US" altLang="en-US" sz="4800" b="1" dirty="0">
              <a:solidFill>
                <a:srgbClr val="403F3F"/>
              </a:solidFill>
              <a:latin typeface="Arial Black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37850" y="13031788"/>
            <a:ext cx="722313" cy="179387"/>
          </a:xfrm>
          <a:prstGeom prst="rect">
            <a:avLst/>
          </a:prstGeom>
          <a:solidFill>
            <a:srgbClr val="117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23437850" y="13608050"/>
            <a:ext cx="722313" cy="180975"/>
          </a:xfrm>
          <a:prstGeom prst="rect">
            <a:avLst/>
          </a:prstGeom>
          <a:solidFill>
            <a:srgbClr val="117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5435600" y="5038725"/>
            <a:ext cx="13322300" cy="53975"/>
          </a:xfrm>
          <a:prstGeom prst="rect">
            <a:avLst/>
          </a:prstGeom>
          <a:solidFill>
            <a:srgbClr val="40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5435600" y="8351838"/>
            <a:ext cx="13322300" cy="53975"/>
          </a:xfrm>
          <a:prstGeom prst="rect">
            <a:avLst/>
          </a:prstGeom>
          <a:solidFill>
            <a:srgbClr val="40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" name="矩形 7"/>
          <p:cNvSpPr/>
          <p:nvPr/>
        </p:nvSpPr>
        <p:spPr>
          <a:xfrm>
            <a:off x="5435600" y="8569325"/>
            <a:ext cx="13322300" cy="215900"/>
          </a:xfrm>
          <a:prstGeom prst="rect">
            <a:avLst/>
          </a:prstGeom>
          <a:solidFill>
            <a:srgbClr val="40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9232" name="标题 3073"/>
          <p:cNvSpPr>
            <a:spLocks noGrp="1" noChangeArrowheads="1"/>
          </p:cNvSpPr>
          <p:nvPr/>
        </p:nvSpPr>
        <p:spPr bwMode="auto">
          <a:xfrm>
            <a:off x="5003800" y="5053459"/>
            <a:ext cx="13879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8800" b="1" dirty="0" smtClean="0">
                <a:solidFill>
                  <a:srgbClr val="403F3F"/>
                </a:solidFill>
                <a:latin typeface="Arial Black" charset="0"/>
              </a:rPr>
              <a:t>优课在线平台学生使用手册</a:t>
            </a:r>
            <a:endParaRPr lang="en-US" altLang="en-US" sz="8800" b="1" dirty="0">
              <a:solidFill>
                <a:srgbClr val="403F3F"/>
              </a:solidFill>
              <a:latin typeface="Arial Black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11844338" y="9288463"/>
            <a:ext cx="574675" cy="360362"/>
          </a:xfrm>
          <a:prstGeom prst="triangle">
            <a:avLst/>
          </a:prstGeom>
          <a:solidFill>
            <a:srgbClr val="117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0" name="等腰三角形 9"/>
          <p:cNvSpPr/>
          <p:nvPr/>
        </p:nvSpPr>
        <p:spPr>
          <a:xfrm rot="10800000">
            <a:off x="11898313" y="9575800"/>
            <a:ext cx="466725" cy="265113"/>
          </a:xfrm>
          <a:prstGeom prst="triangle">
            <a:avLst/>
          </a:prstGeom>
          <a:solidFill>
            <a:srgbClr val="117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9235" name="图片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975" y="7385050"/>
            <a:ext cx="390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图片 1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263" y="4414838"/>
            <a:ext cx="6969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835101" y="560655"/>
            <a:ext cx="5292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用户登录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04653" y="3100884"/>
            <a:ext cx="806489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、点击主页右上方的</a:t>
            </a:r>
            <a:r>
              <a:rPr lang="en-US" altLang="zh-CN" sz="4000" kern="100" dirty="0" smtClean="0">
                <a:solidFill>
                  <a:srgbClr val="FF0000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kern="100" dirty="0" smtClean="0">
                <a:solidFill>
                  <a:srgbClr val="FF0000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登录</a:t>
            </a:r>
            <a:r>
              <a:rPr lang="en-US" altLang="zh-CN" sz="4000" kern="100" dirty="0" smtClean="0">
                <a:solidFill>
                  <a:srgbClr val="FF0000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按钮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、输入账号及密码，拖动滑块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、点击“登录”</a:t>
            </a:r>
            <a:r>
              <a:rPr lang="zh-CN" altLang="en-US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进行登录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4</a:t>
            </a:r>
            <a:r>
              <a:rPr lang="zh-CN" altLang="en-US" sz="4000" kern="100" dirty="0" smtClean="0">
                <a:solidFill>
                  <a:schemeClr val="tx1"/>
                </a:solidFill>
                <a:effectLst/>
                <a:latin typeface="SimSun" charset="-122"/>
                <a:ea typeface="SimSun" charset="-122"/>
                <a:cs typeface="SimSun" charset="-122"/>
              </a:rPr>
              <a:t>、或使用第三方账户进行登录</a:t>
            </a:r>
          </a:p>
          <a:p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50" y="3087422"/>
            <a:ext cx="13877871" cy="33748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616902" y="3217596"/>
            <a:ext cx="1030777" cy="8646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750" y="4943984"/>
            <a:ext cx="10978152" cy="9065994"/>
          </a:xfrm>
          <a:prstGeom prst="rect">
            <a:avLst/>
          </a:prstGeom>
          <a:solidFill>
            <a:srgbClr val="FF0000"/>
          </a:solidFill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直接箭头连接符 4"/>
          <p:cNvCxnSpPr/>
          <p:nvPr/>
        </p:nvCxnSpPr>
        <p:spPr>
          <a:xfrm flipH="1">
            <a:off x="7501068" y="4079608"/>
            <a:ext cx="5259850" cy="67177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417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835100" y="752997"/>
            <a:ext cx="64008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282842" y="2076436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通过如左图方式找到自己想要学习的课程，并点击</a:t>
            </a: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进入。</a:t>
            </a: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6436"/>
            <a:ext cx="15976809" cy="130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26109" y="3305312"/>
            <a:ext cx="7899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在个人中心中，查看我学的课，点击</a:t>
            </a:r>
            <a:r>
              <a:rPr lang="en-US" altLang="zh-CN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继续学习</a:t>
            </a:r>
            <a:r>
              <a:rPr lang="en-US" altLang="zh-CN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，进入学习页面。</a:t>
            </a: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92" y="3297374"/>
            <a:ext cx="14804008" cy="73586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639933" y="9071843"/>
            <a:ext cx="1876688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029" y="6969701"/>
            <a:ext cx="8136904" cy="35283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92" y="3281016"/>
            <a:ext cx="8325024" cy="24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46" y="3131090"/>
            <a:ext cx="14556579" cy="456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89" y="4202987"/>
            <a:ext cx="9199571" cy="3356688"/>
          </a:xfrm>
          <a:prstGeom prst="rect">
            <a:avLst/>
          </a:prstGeom>
        </p:spPr>
      </p:pic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" y="29371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978819" y="71861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278159" y="3034029"/>
            <a:ext cx="71287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如需退课，在我学的课中，找到需要退课的课程，点击</a:t>
            </a:r>
            <a:r>
              <a:rPr lang="en-US" altLang="zh-CN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申请退课</a:t>
            </a:r>
            <a:r>
              <a:rPr lang="en-US" altLang="zh-CN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点击“获取验证码”后输入手机收到的验证码，并点击确认。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4000" kern="100" dirty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退课后，所有学习记录将被清空，并且无法恢复！</a:t>
            </a:r>
            <a:endParaRPr lang="en-US" altLang="zh-CN" sz="4000" kern="100" dirty="0" smtClean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198" y="7559675"/>
            <a:ext cx="7437504" cy="54006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4364492" y="4463331"/>
            <a:ext cx="1628999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4" name="直接箭头连接符 4"/>
          <p:cNvCxnSpPr/>
          <p:nvPr/>
        </p:nvCxnSpPr>
        <p:spPr>
          <a:xfrm flipH="1">
            <a:off x="10516776" y="5212352"/>
            <a:ext cx="3847716" cy="27395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064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636292" y="79092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406960" y="2094449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在学习页面，点击</a:t>
            </a:r>
            <a:r>
              <a:rPr lang="en-US" altLang="zh-CN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开始学习</a:t>
            </a:r>
            <a:r>
              <a:rPr lang="en-US" altLang="zh-CN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，进入最近正在学习的课程</a:t>
            </a: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51" y="2114362"/>
            <a:ext cx="15198079" cy="94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308709" y="2784073"/>
            <a:ext cx="7488832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+mj-ea"/>
                <a:ea typeface="+mj-ea"/>
              </a:rPr>
              <a:t>右侧栏有三个标签：目录、笔记、提问，默认展示第一个章节目录内容</a:t>
            </a:r>
            <a:endParaRPr lang="en-US" altLang="zh-CN" sz="4000" dirty="0" smtClean="0">
              <a:latin typeface="+mj-ea"/>
              <a:ea typeface="+mj-ea"/>
            </a:endParaRPr>
          </a:p>
          <a:p>
            <a:endParaRPr lang="en-US" altLang="zh-CN" sz="4000" dirty="0" smtClean="0">
              <a:latin typeface="+mj-ea"/>
              <a:ea typeface="+mj-ea"/>
            </a:endParaRPr>
          </a:p>
          <a:p>
            <a:r>
              <a:rPr lang="zh-CN" altLang="en-US" sz="4000" dirty="0" smtClean="0">
                <a:latin typeface="+mj-ea"/>
                <a:ea typeface="+mj-ea"/>
              </a:rPr>
              <a:t>右侧目录会显示章节的学习资源，类型有视频、文本、附件、讨论、测验五类，每个章节有</a:t>
            </a:r>
            <a:r>
              <a:rPr lang="en-US" altLang="zh-CN" sz="4000" dirty="0" smtClean="0">
                <a:latin typeface="+mj-ea"/>
                <a:ea typeface="+mj-ea"/>
              </a:rPr>
              <a:t>1</a:t>
            </a:r>
            <a:r>
              <a:rPr lang="zh-CN" altLang="en-US" sz="4000" dirty="0" smtClean="0">
                <a:latin typeface="+mj-ea"/>
                <a:ea typeface="+mj-ea"/>
              </a:rPr>
              <a:t>个或多个资源。</a:t>
            </a:r>
            <a:endParaRPr lang="en-US" altLang="zh-CN" sz="4000" dirty="0" smtClean="0">
              <a:latin typeface="+mj-ea"/>
              <a:ea typeface="+mj-ea"/>
            </a:endParaRPr>
          </a:p>
          <a:p>
            <a:endParaRPr lang="en-US" altLang="zh-CN" sz="4000" dirty="0" smtClean="0">
              <a:latin typeface="+mj-ea"/>
              <a:ea typeface="+mj-ea"/>
            </a:endParaRPr>
          </a:p>
          <a:p>
            <a:r>
              <a:rPr lang="zh-CN" altLang="en-US" sz="4000" dirty="0" smtClean="0">
                <a:latin typeface="+mj-ea"/>
                <a:ea typeface="+mj-ea"/>
              </a:rPr>
              <a:t>课程资源标注任务点的，必须完成，</a:t>
            </a:r>
            <a:r>
              <a:rPr lang="zh-CN" altLang="en-US" sz="4000" dirty="0" smtClean="0">
                <a:latin typeface="+mj-ea"/>
                <a:ea typeface="+mj-ea"/>
                <a:sym typeface="+mn-ea"/>
              </a:rPr>
              <a:t>任务点完成后，该项后面会打绿色的对勾“</a:t>
            </a:r>
            <a:r>
              <a:rPr lang="zh-CN" altLang="en-US" sz="4800" b="1" dirty="0" smtClean="0">
                <a:solidFill>
                  <a:srgbClr val="00B050"/>
                </a:solidFill>
                <a:latin typeface="+mj-ea"/>
                <a:sym typeface="+mn-ea"/>
              </a:rPr>
              <a:t>√</a:t>
            </a:r>
            <a:r>
              <a:rPr lang="zh-CN" altLang="en-US" sz="4000" dirty="0" smtClean="0">
                <a:latin typeface="+mj-ea"/>
                <a:ea typeface="+mj-ea"/>
                <a:sym typeface="+mn-ea"/>
              </a:rPr>
              <a:t>”。</a:t>
            </a:r>
            <a:endParaRPr lang="zh-CN" altLang="en-US" sz="4000" dirty="0" smtClean="0">
              <a:latin typeface="+mj-ea"/>
              <a:ea typeface="+mj-ea"/>
            </a:endParaRPr>
          </a:p>
          <a:p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567925" y="9287867"/>
            <a:ext cx="1876688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2951163"/>
            <a:ext cx="14969876" cy="71754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333985" y="5759475"/>
            <a:ext cx="2094403" cy="38884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9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68749" y="3383211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点击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笔记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标签：可在输入框中记录课堂学习笔记，以便复习查阅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点击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我的笔记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查看所有我记过的笔记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10276" y="9719915"/>
            <a:ext cx="1036690" cy="3919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89" y="2758678"/>
            <a:ext cx="15481720" cy="90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308709" y="3550187"/>
            <a:ext cx="74888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点击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提问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标签：可在输入框中向老师发起提问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点击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全部讨论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，可查看该章节全部讨论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 smtClean="0">
              <a:latin typeface="+mj-ea"/>
              <a:ea typeface="+mj-ea"/>
            </a:endParaRPr>
          </a:p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在本章其他问题可以查看其它同学的提问</a:t>
            </a:r>
          </a:p>
          <a:p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196141" y="10079955"/>
            <a:ext cx="1295574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341275"/>
            <a:ext cx="15394309" cy="91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649413" y="718915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49918" y="3370099"/>
            <a:ext cx="4259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在课程主页，点击</a:t>
            </a:r>
            <a:r>
              <a:rPr lang="zh-CN" altLang="en-US" sz="4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【课程公告】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，可查看当前课程的全部公告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055" y="2320131"/>
            <a:ext cx="16985877" cy="101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907109" y="699689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32645" y="2300188"/>
            <a:ext cx="7874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在课程主页，点击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【章节目录】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可快速查看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当前课程的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全部章节并进入。点击章节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目录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“</a:t>
            </a:r>
            <a:r>
              <a:rPr lang="en-US" altLang="zh-CN" sz="4000" dirty="0">
                <a:latin typeface="SimSun" charset="-122"/>
                <a:ea typeface="SimSun" charset="-122"/>
                <a:cs typeface="SimSun" charset="-122"/>
              </a:rPr>
              <a:t>ⅴ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”符号，还有小节需要进行学习，如图所示。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18" y="2300188"/>
            <a:ext cx="13876387" cy="117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6"/>
            <a:ext cx="30003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1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813" y="212726"/>
            <a:ext cx="24415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339157" y="3527227"/>
            <a:ext cx="606335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访问网站</a:t>
            </a:r>
            <a:endParaRPr kumimoji="1" lang="en-US" altLang="zh-CN" sz="8000" dirty="0" smtClean="0"/>
          </a:p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平台注册</a:t>
            </a:r>
            <a:endParaRPr kumimoji="1" lang="en-US" altLang="zh-CN" sz="8000" dirty="0" smtClean="0"/>
          </a:p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学生认证</a:t>
            </a:r>
            <a:endParaRPr kumimoji="1" lang="en-US" altLang="zh-CN" sz="8000" dirty="0" smtClean="0"/>
          </a:p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找回密码</a:t>
            </a:r>
            <a:endParaRPr kumimoji="1" lang="en-US" altLang="zh-CN" sz="8000" dirty="0"/>
          </a:p>
        </p:txBody>
      </p:sp>
      <p:sp>
        <p:nvSpPr>
          <p:cNvPr id="35" name="文本框 2"/>
          <p:cNvSpPr txBox="1">
            <a:spLocks noChangeArrowheads="1"/>
          </p:cNvSpPr>
          <p:nvPr/>
        </p:nvSpPr>
        <p:spPr bwMode="auto">
          <a:xfrm>
            <a:off x="8675861" y="1092762"/>
            <a:ext cx="3978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目录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42837" y="3479834"/>
            <a:ext cx="91450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/>
              <a:t> </a:t>
            </a:r>
            <a:r>
              <a:rPr kumimoji="1" lang="zh-CN" altLang="en-US" sz="8000" dirty="0"/>
              <a:t>通</a:t>
            </a:r>
            <a:r>
              <a:rPr kumimoji="1" lang="zh-CN" altLang="en-US" sz="8000" dirty="0" smtClean="0"/>
              <a:t>识课程选课</a:t>
            </a:r>
            <a:endParaRPr kumimoji="1" lang="en-US" altLang="zh-CN" sz="8000" dirty="0"/>
          </a:p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</a:t>
            </a:r>
            <a:r>
              <a:rPr kumimoji="1" lang="zh-CN" altLang="en-US" sz="8000" dirty="0" smtClean="0"/>
              <a:t>用户登录</a:t>
            </a:r>
            <a:endParaRPr kumimoji="1" lang="en-US" altLang="zh-CN" sz="8000" dirty="0" smtClean="0"/>
          </a:p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课程学习</a:t>
            </a:r>
            <a:endParaRPr kumimoji="1" lang="en-US" altLang="zh-CN" sz="8000" dirty="0" smtClean="0"/>
          </a:p>
          <a:p>
            <a:pPr marL="571500" indent="-571500">
              <a:lnSpc>
                <a:spcPct val="150000"/>
              </a:lnSpc>
              <a:buClr>
                <a:srgbClr val="117DED"/>
              </a:buClr>
              <a:buFont typeface="Wingdings" charset="2"/>
              <a:buChar char="n"/>
            </a:pPr>
            <a:r>
              <a:rPr kumimoji="1" lang="zh-CN" altLang="en-US" sz="8000" dirty="0" smtClean="0"/>
              <a:t> </a:t>
            </a:r>
            <a:r>
              <a:rPr kumimoji="1" lang="zh-CN" altLang="en-US" sz="8000" dirty="0"/>
              <a:t>问题咨询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691085" y="718915"/>
            <a:ext cx="5139011" cy="132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88629" y="244839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在课程主页，点击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【课程文档】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可查看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课程老师上传的全部文档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514" y="2354223"/>
            <a:ext cx="14368115" cy="107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36901" y="3383211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在课程主页，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点击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课堂笔记】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可查看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课程我记录的所有笔记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11200"/>
          <a:stretch/>
        </p:blipFill>
        <p:spPr>
          <a:xfrm>
            <a:off x="1015806" y="3383211"/>
            <a:ext cx="16702710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649413" y="718915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36901" y="3239195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，查看课程讨论下的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学生提问】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随堂讨论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】【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综合讨论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，可查看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课程下所有课程讨论模块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05" y="2320131"/>
            <a:ext cx="15844415" cy="106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735930" y="560655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36901" y="3167187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，查看考核下的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作业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，可查看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课程下测验模块的相关内容，并进入完成测验</a:t>
            </a:r>
            <a:endParaRPr lang="en-US" altLang="zh-CN" sz="4000" dirty="0" smtClean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>
              <a:latin typeface="SimSun" charset="-122"/>
              <a:ea typeface="SimSun" charset="-122"/>
              <a:cs typeface="SimSun" charset="-122"/>
            </a:endParaRPr>
          </a:p>
          <a:p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49" y="2314302"/>
            <a:ext cx="16086955" cy="117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668749" y="3428331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，查看考核下的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作业】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，可查看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课程下作业模块的相关内容，并进入完成作业</a:t>
            </a:r>
            <a:endParaRPr lang="en-US" altLang="zh-CN" sz="4000" dirty="0">
              <a:latin typeface="SimSun" charset="-122"/>
              <a:ea typeface="SimSun" charset="-122"/>
              <a:cs typeface="SimSun" charset="-122"/>
            </a:endParaRPr>
          </a:p>
          <a:p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5105"/>
          <a:stretch/>
        </p:blipFill>
        <p:spPr>
          <a:xfrm>
            <a:off x="1066459" y="3239195"/>
            <a:ext cx="13467109" cy="112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652525" y="3383211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，查看考核下的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考试】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，可查看</a:t>
            </a:r>
            <a:r>
              <a:rPr lang="zh-CN" altLang="en-US" sz="4000" dirty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当前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课程下的考试，点击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开始考试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进行考试，考试前需要阅读考试须知后方可开始考试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22864" r="2376"/>
          <a:stretch/>
        </p:blipFill>
        <p:spPr>
          <a:xfrm>
            <a:off x="1009902" y="3383211"/>
            <a:ext cx="13138567" cy="114492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061" y="7343651"/>
            <a:ext cx="12198832" cy="648072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574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00397" y="3311203"/>
            <a:ext cx="8968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通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识类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课程是：</a:t>
            </a:r>
            <a:r>
              <a:rPr lang="zh-CN" altLang="en-US" sz="4000" b="1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线上期末考试</a:t>
            </a:r>
            <a:endParaRPr lang="en-US" altLang="zh-CN" sz="4000" b="1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如果老师有设置了考试前必须进行人脸识别，则需要录入人脸识别信息然后才能参加考试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20502" t="17283" r="19881" b="48662"/>
          <a:stretch/>
        </p:blipFill>
        <p:spPr>
          <a:xfrm>
            <a:off x="1187029" y="3193886"/>
            <a:ext cx="11449272" cy="4896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t="10783" b="21105"/>
          <a:stretch/>
        </p:blipFill>
        <p:spPr>
          <a:xfrm>
            <a:off x="1187029" y="8351763"/>
            <a:ext cx="11409939" cy="54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28789" y="3568972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按照章节进度完成试卷，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并点击红色按钮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：“</a:t>
            </a:r>
            <a:r>
              <a:rPr lang="zh-CN" altLang="en-US" sz="4000" b="1" dirty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提交试卷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” 。</a:t>
            </a:r>
            <a:endParaRPr lang="zh-CN" altLang="en-US" sz="4000" dirty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69" y="3568973"/>
            <a:ext cx="15645772" cy="78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555875"/>
            <a:ext cx="13467109" cy="10980464"/>
          </a:xfrm>
          <a:prstGeom prst="rect">
            <a:avLst/>
          </a:prstGeom>
        </p:spPr>
      </p:pic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课程学习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796541" y="2531418"/>
            <a:ext cx="900100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在课程主页，可以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查看</a:t>
            </a:r>
            <a:endParaRPr lang="en-US" altLang="zh-CN" sz="4000" dirty="0" smtClean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线上成绩进度】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了解自己的学习情况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课程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进度和成绩是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根据学院发布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课程时设定的考核标准计算而来，根据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课程类型不同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，考核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标准也不同，分为视频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、作业、测验、讨论、考试中的一项或几项，各项加权得分之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和即为线上成绩。（如果是</a:t>
            </a:r>
            <a:r>
              <a:rPr lang="zh-CN" altLang="en-US" sz="4000" dirty="0" smtClean="0"/>
              <a:t>公共</a:t>
            </a:r>
            <a:r>
              <a:rPr lang="zh-CN" altLang="en-US" sz="4000" dirty="0"/>
              <a:t>基础类和专业类</a:t>
            </a:r>
            <a:r>
              <a:rPr lang="en-US" altLang="zh-CN" sz="4000" dirty="0" smtClean="0"/>
              <a:t>MOOC</a:t>
            </a:r>
            <a:r>
              <a:rPr lang="zh-CN" altLang="en-US" sz="4000" dirty="0" smtClean="0">
                <a:latin typeface="SimSun" charset="-122"/>
                <a:ea typeface="SimSun" charset="-122"/>
              </a:rPr>
              <a:t>需再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按比例换算）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以通识课程为例，通识课程考核是以（视频观看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40%+</a:t>
            </a:r>
            <a:r>
              <a:rPr lang="zh-CN" altLang="en-US" sz="4000" dirty="0">
                <a:latin typeface="SimSun" charset="-122"/>
                <a:ea typeface="SimSun" charset="-122"/>
                <a:cs typeface="SimSun" charset="-122"/>
              </a:rPr>
              <a:t>线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上期末考试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60%=100%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），如图所示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</a:rPr>
              <a:t>4.</a:t>
            </a:r>
            <a:r>
              <a:rPr lang="zh-CN" altLang="en-US" sz="4000" dirty="0"/>
              <a:t>公共基础类和专业类</a:t>
            </a:r>
            <a:r>
              <a:rPr lang="en-US" altLang="zh-CN" sz="4000" dirty="0"/>
              <a:t>MOOC</a:t>
            </a:r>
            <a:r>
              <a:rPr lang="zh-CN" altLang="en-US" sz="4000" dirty="0"/>
              <a:t>总评成绩由“视频观看</a:t>
            </a:r>
            <a:r>
              <a:rPr lang="en-US" altLang="zh-CN" sz="4000" dirty="0"/>
              <a:t>+</a:t>
            </a:r>
            <a:r>
              <a:rPr lang="zh-CN" altLang="en-US" sz="4000" dirty="0"/>
              <a:t>线上平时成绩（包括参与讨论、作业和测验）</a:t>
            </a:r>
            <a:r>
              <a:rPr lang="en-US" altLang="zh-CN" sz="4000" dirty="0"/>
              <a:t>+</a:t>
            </a:r>
            <a:r>
              <a:rPr lang="zh-CN" altLang="en-US" sz="4000" dirty="0"/>
              <a:t>线下平时成绩</a:t>
            </a:r>
            <a:r>
              <a:rPr lang="en-US" altLang="zh-CN" sz="4000" dirty="0"/>
              <a:t>+</a:t>
            </a:r>
            <a:r>
              <a:rPr lang="zh-CN" altLang="en-US" sz="4000" dirty="0"/>
              <a:t>线下期末考试”综合而成。</a:t>
            </a:r>
            <a:endParaRPr lang="en-US" altLang="zh-CN" sz="4000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lang="zh-CN" altLang="en-US" sz="4000" dirty="0">
              <a:latin typeface="SimSun" charset="-122"/>
              <a:ea typeface="SimSun" charset="-122"/>
              <a:cs typeface="SimSun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359525" y="10439995"/>
            <a:ext cx="13646323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问题咨询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11468"/>
          <a:stretch/>
        </p:blipFill>
        <p:spPr>
          <a:xfrm>
            <a:off x="1088152" y="3239195"/>
            <a:ext cx="17452805" cy="889394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516621" y="3708203"/>
            <a:ext cx="180020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828989" y="3417888"/>
            <a:ext cx="4752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点击右下角悬浮窗【优课帮帮】，进入帮助中心，查看热门问题和平台使用手册。如果没有解决问题，则点击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【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我要提问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】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进一步描述问题。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676861" y="9684867"/>
            <a:ext cx="845856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6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907109" y="722495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访问网站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12765" y="3439806"/>
            <a:ext cx="7093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、使用谷歌</a:t>
            </a:r>
            <a:r>
              <a:rPr lang="zh-CN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浏览器</a:t>
            </a:r>
          </a:p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、在</a:t>
            </a:r>
            <a:r>
              <a:rPr lang="zh-CN" altLang="en-US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电脑端</a:t>
            </a:r>
            <a:r>
              <a:rPr lang="zh-CN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输入网址</a:t>
            </a:r>
            <a:r>
              <a:rPr lang="en-US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hlinkClick r:id="rId4"/>
              </a:rPr>
              <a:t>http://cce.org.uooconline.com</a:t>
            </a:r>
            <a:r>
              <a:rPr lang="en-US" altLang="zh-CN" sz="40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</a:p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进</a:t>
            </a:r>
            <a:r>
              <a:rPr lang="zh-CN" altLang="zh-CN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入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平台</a:t>
            </a:r>
            <a:endParaRPr lang="en-US" altLang="zh-CN" sz="4000" dirty="0" smtClean="0">
              <a:solidFill>
                <a:schemeClr val="tx1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defTabSz="913765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dirty="0"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sz="40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、建议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</a:rPr>
              <a:t>收藏该网站到书签栏，方便以后使用</a:t>
            </a:r>
            <a:endParaRPr kumimoji="1" lang="zh-CN" altLang="en-US" sz="40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006" y="3486494"/>
            <a:ext cx="15348743" cy="890081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267149" y="3417888"/>
            <a:ext cx="3888431" cy="5413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041400" y="1008063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问题咨询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11619"/>
          <a:stretch/>
        </p:blipFill>
        <p:spPr>
          <a:xfrm>
            <a:off x="1113408" y="3311203"/>
            <a:ext cx="16059398" cy="8496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228589" y="9935939"/>
            <a:ext cx="1800200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172806" y="3463534"/>
            <a:ext cx="6480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点击网站底部的【在线</a:t>
            </a:r>
            <a:r>
              <a:rPr lang="en-US" altLang="zh-CN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QQ</a:t>
            </a:r>
            <a:r>
              <a:rPr lang="zh-CN" altLang="en-US" sz="4000" dirty="0" smtClean="0">
                <a:latin typeface="SimSun" charset="-122"/>
                <a:ea typeface="SimSun" charset="-122"/>
                <a:cs typeface="SimSun" charset="-122"/>
                <a:sym typeface="Wingdings" panose="05000000000000000000" charset="0"/>
              </a:rPr>
              <a:t>客服】，可以与优课平台的人工客服进行沟通解决问题。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6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7099300"/>
            <a:ext cx="22780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3" y="3713163"/>
            <a:ext cx="37592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5732463"/>
            <a:ext cx="24876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913" y="5605463"/>
            <a:ext cx="403066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2"/>
          <p:cNvSpPr txBox="1">
            <a:spLocks noChangeArrowheads="1"/>
          </p:cNvSpPr>
          <p:nvPr/>
        </p:nvSpPr>
        <p:spPr bwMode="auto">
          <a:xfrm>
            <a:off x="7854950" y="5605463"/>
            <a:ext cx="878363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zh-CN" sz="13800" b="1">
                <a:solidFill>
                  <a:srgbClr val="4C4C4C"/>
                </a:solidFill>
                <a:latin typeface="微软雅黑" charset="-122"/>
              </a:rPr>
              <a:t>谢谢观看</a:t>
            </a:r>
          </a:p>
          <a:p>
            <a:pPr algn="dist"/>
            <a:endParaRPr lang="zh-CN" altLang="zh-CN" sz="13800" b="1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9462" name="文本框 3"/>
          <p:cNvSpPr txBox="1">
            <a:spLocks noChangeArrowheads="1"/>
          </p:cNvSpPr>
          <p:nvPr/>
        </p:nvSpPr>
        <p:spPr bwMode="auto">
          <a:xfrm>
            <a:off x="7475538" y="7970838"/>
            <a:ext cx="90566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algn="dist"/>
            <a:r>
              <a:rPr lang="en-US" altLang="zh-CN" sz="4000" b="1">
                <a:solidFill>
                  <a:srgbClr val="666666"/>
                </a:solidFill>
                <a:latin typeface="Arial Black" charset="0"/>
              </a:rPr>
              <a:t>THANKS </a:t>
            </a:r>
            <a:r>
              <a:rPr lang="en-US" altLang="zh-CN" sz="4000" b="1">
                <a:solidFill>
                  <a:srgbClr val="1175ED"/>
                </a:solidFill>
                <a:latin typeface="Arial Black" charset="0"/>
              </a:rPr>
              <a:t>FOR</a:t>
            </a:r>
            <a:r>
              <a:rPr lang="en-US" altLang="zh-CN" sz="4000" b="1">
                <a:solidFill>
                  <a:srgbClr val="666666"/>
                </a:solidFill>
                <a:latin typeface="Arial Black" charset="0"/>
              </a:rPr>
              <a:t> WATCHING</a:t>
            </a:r>
            <a:r>
              <a:rPr lang="en-US" altLang="zh-CN" sz="4000" b="1">
                <a:solidFill>
                  <a:srgbClr val="403F3F"/>
                </a:solidFill>
                <a:latin typeface="Arial Black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847228" y="560655"/>
            <a:ext cx="4956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平台注册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92685" y="3100884"/>
            <a:ext cx="777686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、点击网站右上角</a:t>
            </a:r>
            <a:r>
              <a:rPr lang="zh-CN" altLang="en-US" sz="4000" kern="1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【注册】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、输入邮箱作为账号；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、点击“获取验证码”，输入邮箱中收到的验证码；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4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、设置密码，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并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再输入一次确认；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5</a:t>
            </a: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、点击“立即注册”完成注册</a:t>
            </a:r>
          </a:p>
          <a:p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29" y="3320777"/>
            <a:ext cx="14180222" cy="337480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373100" y="3320777"/>
            <a:ext cx="1423441" cy="8884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157" y="5284009"/>
            <a:ext cx="10636127" cy="926044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直接箭头连接符 4"/>
          <p:cNvCxnSpPr/>
          <p:nvPr/>
        </p:nvCxnSpPr>
        <p:spPr>
          <a:xfrm flipH="1">
            <a:off x="8675861" y="4209245"/>
            <a:ext cx="4968553" cy="24863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359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835101" y="574899"/>
            <a:ext cx="45244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学生认证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356381" y="1669782"/>
            <a:ext cx="8675862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特别备注：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姓名：输入个人真实姓名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机构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：</a:t>
            </a:r>
            <a:r>
              <a:rPr lang="zh-CN" altLang="en-US" sz="4000" b="1" kern="1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深圳大学继续教育学院</a:t>
            </a:r>
            <a:endParaRPr lang="en-US" altLang="zh-CN" sz="4000" b="1" kern="1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3</a:t>
            </a:r>
            <a:r>
              <a:rPr lang="en-US" altLang="zh-CN" sz="4000" b="1" kern="100" dirty="0" smtClean="0"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学院：继续教育学院的学生是分为这三个层次（</a:t>
            </a:r>
            <a:r>
              <a:rPr lang="zh-CN" altLang="en-US" sz="4000" b="1" kern="1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高升本，专科，专升本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  <a:sym typeface="Wingdings" panose="05000000000000000000" pitchFamily="2" charset="2"/>
              </a:rPr>
              <a:t>）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4.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专业：个人所学专业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5.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输入学号：</a:t>
            </a: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17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位数字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例如：</a:t>
            </a: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20181032111990027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（</a:t>
            </a:r>
            <a:r>
              <a:rPr lang="zh-CN" altLang="en-US" sz="4800" b="1" kern="1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以录取通知书上的学号为准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）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6.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学生证：关于此项</a:t>
            </a: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2018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级新生信息只要填写正确自动审核通过，不用上传；特殊情况的学生才要上传。</a:t>
            </a: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4000" kern="100" dirty="0" smtClean="0"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SimSun" charset="-122"/>
                <a:ea typeface="SimSun" charset="-122"/>
                <a:cs typeface="SimSun" charset="-122"/>
              </a:rPr>
              <a:t>7.</a:t>
            </a:r>
            <a:r>
              <a:rPr lang="zh-CN" altLang="en-US" sz="4000" kern="100" dirty="0" smtClean="0">
                <a:latin typeface="SimSun" charset="-122"/>
                <a:ea typeface="SimSun" charset="-122"/>
                <a:cs typeface="SimSun" charset="-122"/>
              </a:rPr>
              <a:t>并且验证您的手机号码</a:t>
            </a:r>
            <a:endParaRPr lang="en-US" altLang="zh-CN" sz="4000" kern="100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909" y="2486144"/>
            <a:ext cx="11780093" cy="95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907109" y="777358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学生认证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236701" y="3311203"/>
            <a:ext cx="71287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solidFill>
                  <a:schemeClr val="tx1"/>
                </a:solidFill>
                <a:latin typeface="SimSun" charset="-122"/>
                <a:ea typeface="SimSun" charset="-122"/>
                <a:cs typeface="SimSun" charset="-122"/>
              </a:rPr>
              <a:t>我们会把你的信息与学校教务信息进行核对，如信息有误将会影响你的学习成绩，</a:t>
            </a:r>
            <a:r>
              <a:rPr lang="zh-CN" altLang="en-US" sz="4000" kern="1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如信息虚假，将直接被删除账号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4000" kern="1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CN" altLang="en-US" sz="4000" kern="100" dirty="0" smtClean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solidFill>
                  <a:srgbClr val="FF0000"/>
                </a:solidFill>
                <a:latin typeface="SimSun" charset="-122"/>
                <a:ea typeface="SimSun" charset="-122"/>
                <a:cs typeface="SimSun" charset="-122"/>
              </a:rPr>
              <a:t>等待审核过程中，若认证信息填写有误，可重新认证！</a:t>
            </a:r>
            <a:endParaRPr lang="zh-CN" altLang="en-US" sz="4000" kern="100" dirty="0">
              <a:solidFill>
                <a:srgbClr val="FF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91" y="3311203"/>
            <a:ext cx="14412918" cy="8640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573" y="4031283"/>
            <a:ext cx="4792737" cy="76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697831" y="664850"/>
            <a:ext cx="531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学生认证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96741" y="324893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身份验证通过</a:t>
            </a: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如图所示</a:t>
            </a: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89" y="2820844"/>
            <a:ext cx="15058330" cy="113782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668749" y="5759475"/>
            <a:ext cx="51125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effectLst/>
                <a:latin typeface="+mn-ea"/>
                <a:ea typeface="+mn-ea"/>
                <a:cs typeface="Times New Roman" panose="02020603050405020304" pitchFamily="18" charset="0"/>
              </a:rPr>
              <a:t>学习的话</a:t>
            </a:r>
            <a:endParaRPr lang="en-US" altLang="zh-CN" sz="4000" kern="100" dirty="0" smtClean="0"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使用</a:t>
            </a: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自己注册的账号</a:t>
            </a: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邮箱和</a:t>
            </a: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密码</a:t>
            </a:r>
            <a:r>
              <a:rPr lang="zh-CN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登录</a:t>
            </a: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759454" y="702906"/>
            <a:ext cx="6124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找回密码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96541" y="3100884"/>
            <a:ext cx="90730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如果</a:t>
            </a:r>
            <a:r>
              <a:rPr lang="zh-CN" altLang="en-US" sz="4000" dirty="0"/>
              <a:t>用户忘记密码，可以找回密码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endParaRPr lang="zh-CN" altLang="en-US" sz="4000" dirty="0"/>
          </a:p>
          <a:p>
            <a:r>
              <a:rPr lang="en-US" altLang="zh-CN" sz="4000" dirty="0" smtClean="0"/>
              <a:t>2.</a:t>
            </a:r>
            <a:r>
              <a:rPr lang="zh-CN" altLang="en-US" sz="4000" dirty="0" smtClean="0"/>
              <a:t>在</a:t>
            </a:r>
            <a:r>
              <a:rPr lang="zh-CN" altLang="en-US" sz="4000" dirty="0"/>
              <a:t>登录弹窗界面点击</a:t>
            </a:r>
            <a:r>
              <a:rPr lang="en-US" altLang="zh-CN" sz="4000" dirty="0"/>
              <a:t>【</a:t>
            </a:r>
            <a:r>
              <a:rPr lang="zh-CN" altLang="en-US" sz="4000" dirty="0"/>
              <a:t>忘记密码</a:t>
            </a:r>
            <a:r>
              <a:rPr lang="en-US" altLang="zh-CN" sz="4000" dirty="0"/>
              <a:t>】</a:t>
            </a:r>
            <a:r>
              <a:rPr lang="zh-CN" altLang="en-US" sz="4000" dirty="0"/>
              <a:t>进入找回密码页面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endParaRPr lang="zh-CN" altLang="en-US" sz="4000" dirty="0"/>
          </a:p>
          <a:p>
            <a:r>
              <a:rPr lang="en-US" altLang="zh-CN" sz="4000" dirty="0" smtClean="0"/>
              <a:t>3.</a:t>
            </a:r>
            <a:r>
              <a:rPr lang="zh-CN" altLang="en-US" sz="4000" dirty="0" smtClean="0"/>
              <a:t>输入</a:t>
            </a:r>
            <a:r>
              <a:rPr lang="zh-CN" altLang="en-US" sz="4000" dirty="0"/>
              <a:t>注册邮箱和验证码，点</a:t>
            </a:r>
            <a:r>
              <a:rPr lang="en-US" altLang="zh-CN" sz="4000" dirty="0"/>
              <a:t>【</a:t>
            </a:r>
            <a:r>
              <a:rPr lang="zh-CN" altLang="en-US" sz="4000" dirty="0"/>
              <a:t>获取重置密码链接</a:t>
            </a:r>
            <a:r>
              <a:rPr lang="en-US" altLang="zh-CN" sz="4000" dirty="0"/>
              <a:t>】</a:t>
            </a:r>
            <a:r>
              <a:rPr lang="zh-CN" altLang="en-US" sz="4000" dirty="0"/>
              <a:t>。</a:t>
            </a:r>
          </a:p>
          <a:p>
            <a:r>
              <a:rPr lang="zh-CN" altLang="en-US" sz="4000" dirty="0"/>
              <a:t>系统将向您的注册邮箱发送重置密码链接，点击链接重新设置密码即可</a:t>
            </a:r>
            <a:r>
              <a:rPr lang="zh-CN" altLang="en-US" sz="4000" dirty="0" smtClean="0"/>
              <a:t>。</a:t>
            </a:r>
            <a:endParaRPr lang="zh-CN" altLang="en-US" sz="4000" dirty="0"/>
          </a:p>
          <a:p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647677" y="3100884"/>
            <a:ext cx="1148864" cy="9643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71" y="3404831"/>
            <a:ext cx="11013667" cy="7933564"/>
          </a:xfrm>
          <a:prstGeom prst="rect">
            <a:avLst/>
          </a:prstGeom>
        </p:spPr>
      </p:pic>
      <p:cxnSp>
        <p:nvCxnSpPr>
          <p:cNvPr id="12" name="直接箭头连接符 4"/>
          <p:cNvCxnSpPr/>
          <p:nvPr/>
        </p:nvCxnSpPr>
        <p:spPr>
          <a:xfrm flipH="1">
            <a:off x="9395942" y="4065229"/>
            <a:ext cx="4251736" cy="43966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8321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46050"/>
            <a:ext cx="30019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22375"/>
            <a:ext cx="243998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1708324" y="718915"/>
            <a:ext cx="72555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dist"/>
            <a:r>
              <a:rPr lang="zh-CN" altLang="en-US" sz="8000" b="1" dirty="0" smtClean="0">
                <a:solidFill>
                  <a:srgbClr val="403F3F"/>
                </a:solidFill>
                <a:latin typeface="微软雅黑" charset="-122"/>
              </a:rPr>
              <a:t>通识课程选课</a:t>
            </a:r>
            <a:endParaRPr lang="zh-CN" altLang="zh-CN" sz="8000" b="1" dirty="0">
              <a:solidFill>
                <a:srgbClr val="403F3F"/>
              </a:solidFill>
              <a:latin typeface="微软雅黑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4981" y="2313980"/>
            <a:ext cx="1832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1.201801</a:t>
            </a:r>
            <a:r>
              <a:rPr lang="zh-CN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学期通识类</a:t>
            </a:r>
            <a:r>
              <a:rPr lang="en-US" altLang="zh-CN" sz="4000" kern="100" dirty="0">
                <a:latin typeface="+mn-ea"/>
                <a:ea typeface="+mn-ea"/>
                <a:cs typeface="Times New Roman" panose="02020603050405020304" pitchFamily="18" charset="0"/>
              </a:rPr>
              <a:t>MOOC</a:t>
            </a:r>
            <a:r>
              <a:rPr lang="zh-CN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网上选课时间：</a:t>
            </a:r>
            <a:r>
              <a:rPr lang="en-US" altLang="zh-CN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日</a:t>
            </a:r>
            <a:r>
              <a:rPr lang="en-US" altLang="zh-CN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9:00---18</a:t>
            </a:r>
            <a:r>
              <a:rPr lang="zh-CN" altLang="en-US" sz="40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日</a:t>
            </a:r>
            <a:r>
              <a:rPr lang="en-US" altLang="zh-CN" sz="40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17:00</a:t>
            </a:r>
            <a:endParaRPr lang="zh-CN" altLang="en-US" sz="4000" b="1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4" y="6134012"/>
            <a:ext cx="19017975" cy="892899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4980" y="3083442"/>
            <a:ext cx="18329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通识类</a:t>
            </a:r>
            <a:r>
              <a:rPr lang="en-US" altLang="zh-CN" sz="4000" kern="100" dirty="0">
                <a:latin typeface="+mn-ea"/>
                <a:ea typeface="+mn-ea"/>
                <a:cs typeface="Times New Roman" panose="02020603050405020304" pitchFamily="18" charset="0"/>
              </a:rPr>
              <a:t>MOOC</a:t>
            </a:r>
            <a:r>
              <a:rPr lang="zh-CN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选课</a:t>
            </a:r>
            <a:r>
              <a:rPr lang="zh-CN" altLang="en-US" sz="4000" kern="100" dirty="0" smtClean="0">
                <a:latin typeface="+mn-ea"/>
                <a:ea typeface="+mn-ea"/>
                <a:cs typeface="Times New Roman" panose="02020603050405020304" pitchFamily="18" charset="0"/>
              </a:rPr>
              <a:t>路径：</a:t>
            </a:r>
            <a:endParaRPr lang="en-US" altLang="zh-CN" sz="40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登录</a:t>
            </a:r>
            <a:r>
              <a:rPr lang="zh-CN" altLang="en-US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深圳大学继续教育学院</a:t>
            </a:r>
            <a:r>
              <a:rPr lang="zh-CN" altLang="en-US" sz="40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主页（</a:t>
            </a:r>
            <a:r>
              <a:rPr lang="en-US" altLang="zh-CN" sz="40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http</a:t>
            </a:r>
            <a:r>
              <a:rPr lang="en-US" altLang="zh-CN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://cce.szu.edu.cn) →</a:t>
            </a:r>
            <a:r>
              <a:rPr lang="zh-CN" altLang="en-US" sz="4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学生登录→“业务办理”中的“通识课程选课” →选课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kern="100" dirty="0">
                <a:latin typeface="+mn-ea"/>
                <a:ea typeface="+mn-ea"/>
                <a:cs typeface="Times New Roman" panose="02020603050405020304" pitchFamily="18" charset="0"/>
              </a:rPr>
              <a:t>（登录学院新版的选课界面如下图所示）</a:t>
            </a:r>
            <a:endParaRPr lang="zh-CN" altLang="en-US" sz="40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Pages>0</Pages>
  <Words>1262</Words>
  <Characters>0</Characters>
  <Application>Microsoft Office PowerPoint</Application>
  <DocSecurity>0</DocSecurity>
  <PresentationFormat>自定义</PresentationFormat>
  <Lines>0</Lines>
  <Paragraphs>126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DengXian</vt:lpstr>
      <vt:lpstr>SimSun</vt:lpstr>
      <vt:lpstr>SimSun</vt:lpstr>
      <vt:lpstr>微软雅黑</vt:lpstr>
      <vt:lpstr>Arial</vt:lpstr>
      <vt:lpstr>Arial Black</vt:lpstr>
      <vt:lpstr>Calibri</vt:lpstr>
      <vt:lpstr>Times New Roman</vt:lpstr>
      <vt:lpstr>Wingdings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李HotDog</dc:creator>
  <cp:keywords/>
  <dc:description/>
  <cp:lastModifiedBy>AdminL&amp;Y</cp:lastModifiedBy>
  <cp:revision>125</cp:revision>
  <dcterms:created xsi:type="dcterms:W3CDTF">2017-09-27T14:53:54Z</dcterms:created>
  <dcterms:modified xsi:type="dcterms:W3CDTF">2018-03-09T09:19:13Z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